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75" r:id="rId3"/>
    <p:sldId id="297" r:id="rId4"/>
    <p:sldId id="303" r:id="rId5"/>
    <p:sldId id="300" r:id="rId6"/>
    <p:sldId id="332" r:id="rId7"/>
    <p:sldId id="348" r:id="rId8"/>
    <p:sldId id="326" r:id="rId9"/>
    <p:sldId id="315" r:id="rId10"/>
    <p:sldId id="327" r:id="rId11"/>
    <p:sldId id="333" r:id="rId12"/>
    <p:sldId id="334" r:id="rId13"/>
    <p:sldId id="325" r:id="rId14"/>
    <p:sldId id="336" r:id="rId15"/>
    <p:sldId id="337" r:id="rId16"/>
    <p:sldId id="316" r:id="rId17"/>
    <p:sldId id="328" r:id="rId18"/>
    <p:sldId id="339" r:id="rId19"/>
    <p:sldId id="317" r:id="rId20"/>
    <p:sldId id="329" r:id="rId21"/>
    <p:sldId id="342" r:id="rId22"/>
    <p:sldId id="343" r:id="rId23"/>
    <p:sldId id="340" r:id="rId24"/>
    <p:sldId id="318" r:id="rId25"/>
    <p:sldId id="304" r:id="rId26"/>
    <p:sldId id="320" r:id="rId27"/>
    <p:sldId id="344" r:id="rId28"/>
    <p:sldId id="345" r:id="rId29"/>
    <p:sldId id="346" r:id="rId30"/>
    <p:sldId id="331" r:id="rId31"/>
    <p:sldId id="347" r:id="rId32"/>
    <p:sldId id="321" r:id="rId33"/>
    <p:sldId id="330" r:id="rId34"/>
    <p:sldId id="341" r:id="rId35"/>
    <p:sldId id="349" r:id="rId36"/>
    <p:sldId id="350" r:id="rId37"/>
    <p:sldId id="351" r:id="rId38"/>
    <p:sldId id="306" r:id="rId39"/>
    <p:sldId id="322" r:id="rId40"/>
    <p:sldId id="323" r:id="rId41"/>
    <p:sldId id="352" r:id="rId42"/>
    <p:sldId id="353" r:id="rId43"/>
    <p:sldId id="354" r:id="rId44"/>
    <p:sldId id="324" r:id="rId45"/>
    <p:sldId id="292" r:id="rId46"/>
  </p:sldIdLst>
  <p:sldSz cx="9144000" cy="6858000" type="screen4x3"/>
  <p:notesSz cx="9947275" cy="6858000"/>
  <p:defaultTextStyle>
    <a:lvl1pPr algn="ctr">
      <a:defRPr sz="1700" b="1">
        <a:latin typeface="Calibri"/>
        <a:ea typeface="Calibri"/>
        <a:cs typeface="Calibri"/>
        <a:sym typeface="Calibri"/>
      </a:defRPr>
    </a:lvl1pPr>
    <a:lvl2pPr indent="400755" algn="ctr">
      <a:defRPr sz="1700" b="1">
        <a:latin typeface="Calibri"/>
        <a:ea typeface="Calibri"/>
        <a:cs typeface="Calibri"/>
        <a:sym typeface="Calibri"/>
      </a:defRPr>
    </a:lvl2pPr>
    <a:lvl3pPr indent="801507" algn="ctr">
      <a:defRPr sz="1700" b="1">
        <a:latin typeface="Calibri"/>
        <a:ea typeface="Calibri"/>
        <a:cs typeface="Calibri"/>
        <a:sym typeface="Calibri"/>
      </a:defRPr>
    </a:lvl3pPr>
    <a:lvl4pPr indent="1202260" algn="ctr">
      <a:defRPr sz="1700" b="1">
        <a:latin typeface="Calibri"/>
        <a:ea typeface="Calibri"/>
        <a:cs typeface="Calibri"/>
        <a:sym typeface="Calibri"/>
      </a:defRPr>
    </a:lvl4pPr>
    <a:lvl5pPr indent="1603014" algn="ctr">
      <a:defRPr sz="1700" b="1">
        <a:latin typeface="Calibri"/>
        <a:ea typeface="Calibri"/>
        <a:cs typeface="Calibri"/>
        <a:sym typeface="Calibri"/>
      </a:defRPr>
    </a:lvl5pPr>
    <a:lvl6pPr indent="2003769" algn="ctr">
      <a:defRPr sz="1700" b="1">
        <a:latin typeface="Calibri"/>
        <a:ea typeface="Calibri"/>
        <a:cs typeface="Calibri"/>
        <a:sym typeface="Calibri"/>
      </a:defRPr>
    </a:lvl6pPr>
    <a:lvl7pPr indent="2404522" algn="ctr">
      <a:defRPr sz="1700" b="1">
        <a:latin typeface="Calibri"/>
        <a:ea typeface="Calibri"/>
        <a:cs typeface="Calibri"/>
        <a:sym typeface="Calibri"/>
      </a:defRPr>
    </a:lvl7pPr>
    <a:lvl8pPr indent="2805277" algn="ctr">
      <a:defRPr sz="1700" b="1">
        <a:latin typeface="Calibri"/>
        <a:ea typeface="Calibri"/>
        <a:cs typeface="Calibri"/>
        <a:sym typeface="Calibri"/>
      </a:defRPr>
    </a:lvl8pPr>
    <a:lvl9pPr indent="3206029" algn="ctr">
      <a:defRPr sz="1700" b="1"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льга" initials="О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EA4C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591" autoAdjust="0"/>
  </p:normalViewPr>
  <p:slideViewPr>
    <p:cSldViewPr>
      <p:cViewPr varScale="1">
        <p:scale>
          <a:sx n="85" d="100"/>
          <a:sy n="85" d="100"/>
        </p:scale>
        <p:origin x="-25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1080" cy="343592"/>
          </a:xfrm>
          <a:prstGeom prst="rect">
            <a:avLst/>
          </a:prstGeom>
        </p:spPr>
        <p:txBody>
          <a:bodyPr vert="horz" lIns="88633" tIns="44316" rIns="88633" bIns="4431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973" y="0"/>
            <a:ext cx="4311080" cy="343592"/>
          </a:xfrm>
          <a:prstGeom prst="rect">
            <a:avLst/>
          </a:prstGeom>
        </p:spPr>
        <p:txBody>
          <a:bodyPr vert="horz" lIns="88633" tIns="44316" rIns="88633" bIns="44316" rtlCol="0"/>
          <a:lstStyle>
            <a:lvl1pPr algn="r">
              <a:defRPr sz="1200"/>
            </a:lvl1pPr>
          </a:lstStyle>
          <a:p>
            <a:fld id="{D27AA234-1ECB-4D85-A709-4991C1A37600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4408"/>
            <a:ext cx="4311080" cy="343592"/>
          </a:xfrm>
          <a:prstGeom prst="rect">
            <a:avLst/>
          </a:prstGeom>
        </p:spPr>
        <p:txBody>
          <a:bodyPr vert="horz" lIns="88633" tIns="44316" rIns="88633" bIns="4431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973" y="6514408"/>
            <a:ext cx="4311080" cy="343592"/>
          </a:xfrm>
          <a:prstGeom prst="rect">
            <a:avLst/>
          </a:prstGeom>
        </p:spPr>
        <p:txBody>
          <a:bodyPr vert="horz" lIns="88633" tIns="44316" rIns="88633" bIns="44316" rtlCol="0" anchor="b"/>
          <a:lstStyle>
            <a:lvl1pPr algn="r">
              <a:defRPr sz="1200"/>
            </a:lvl1pPr>
          </a:lstStyle>
          <a:p>
            <a:fld id="{E89318BF-A1DA-4C72-9678-CE00A99898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041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</p:spPr>
        <p:txBody>
          <a:bodyPr lIns="96025" tIns="48012" rIns="96025" bIns="48012"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1326305" y="3257550"/>
            <a:ext cx="7294668" cy="3086100"/>
          </a:xfrm>
          <a:prstGeom prst="rect">
            <a:avLst/>
          </a:prstGeom>
        </p:spPr>
        <p:txBody>
          <a:bodyPr lIns="96025" tIns="48012" rIns="96025" bIns="48012"/>
          <a:lstStyle/>
          <a:p>
            <a:pPr lvl="0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523315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00825">
      <a:lnSpc>
        <a:spcPct val="125000"/>
      </a:lnSpc>
      <a:defRPr sz="2100">
        <a:latin typeface="+mn-lt"/>
        <a:ea typeface="+mn-ea"/>
        <a:cs typeface="+mn-cs"/>
        <a:sym typeface="Avenir Roman"/>
      </a:defRPr>
    </a:lvl1pPr>
    <a:lvl2pPr indent="200412" defTabSz="400825">
      <a:lnSpc>
        <a:spcPct val="125000"/>
      </a:lnSpc>
      <a:defRPr sz="2100">
        <a:latin typeface="+mn-lt"/>
        <a:ea typeface="+mn-ea"/>
        <a:cs typeface="+mn-cs"/>
        <a:sym typeface="Avenir Roman"/>
      </a:defRPr>
    </a:lvl2pPr>
    <a:lvl3pPr indent="400825" defTabSz="400825">
      <a:lnSpc>
        <a:spcPct val="125000"/>
      </a:lnSpc>
      <a:defRPr sz="2100">
        <a:latin typeface="+mn-lt"/>
        <a:ea typeface="+mn-ea"/>
        <a:cs typeface="+mn-cs"/>
        <a:sym typeface="Avenir Roman"/>
      </a:defRPr>
    </a:lvl3pPr>
    <a:lvl4pPr indent="601237" defTabSz="400825">
      <a:lnSpc>
        <a:spcPct val="125000"/>
      </a:lnSpc>
      <a:defRPr sz="2100">
        <a:latin typeface="+mn-lt"/>
        <a:ea typeface="+mn-ea"/>
        <a:cs typeface="+mn-cs"/>
        <a:sym typeface="Avenir Roman"/>
      </a:defRPr>
    </a:lvl4pPr>
    <a:lvl5pPr indent="801649" defTabSz="400825">
      <a:lnSpc>
        <a:spcPct val="125000"/>
      </a:lnSpc>
      <a:defRPr sz="2100">
        <a:latin typeface="+mn-lt"/>
        <a:ea typeface="+mn-ea"/>
        <a:cs typeface="+mn-cs"/>
        <a:sym typeface="Avenir Roman"/>
      </a:defRPr>
    </a:lvl5pPr>
    <a:lvl6pPr indent="1002061" defTabSz="400825">
      <a:lnSpc>
        <a:spcPct val="125000"/>
      </a:lnSpc>
      <a:defRPr sz="2100">
        <a:latin typeface="+mn-lt"/>
        <a:ea typeface="+mn-ea"/>
        <a:cs typeface="+mn-cs"/>
        <a:sym typeface="Avenir Roman"/>
      </a:defRPr>
    </a:lvl6pPr>
    <a:lvl7pPr indent="1202474" defTabSz="400825">
      <a:lnSpc>
        <a:spcPct val="125000"/>
      </a:lnSpc>
      <a:defRPr sz="2100">
        <a:latin typeface="+mn-lt"/>
        <a:ea typeface="+mn-ea"/>
        <a:cs typeface="+mn-cs"/>
        <a:sym typeface="Avenir Roman"/>
      </a:defRPr>
    </a:lvl7pPr>
    <a:lvl8pPr indent="1402886" defTabSz="400825">
      <a:lnSpc>
        <a:spcPct val="125000"/>
      </a:lnSpc>
      <a:defRPr sz="2100">
        <a:latin typeface="+mn-lt"/>
        <a:ea typeface="+mn-ea"/>
        <a:cs typeface="+mn-cs"/>
        <a:sym typeface="Avenir Roman"/>
      </a:defRPr>
    </a:lvl8pPr>
    <a:lvl9pPr indent="1603298" defTabSz="400825">
      <a:lnSpc>
        <a:spcPct val="125000"/>
      </a:lnSpc>
      <a:defRPr sz="21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1" y="0"/>
            <a:ext cx="7772401" cy="3512176"/>
          </a:xfrm>
          <a:prstGeom prst="rect">
            <a:avLst/>
          </a:prstGeom>
        </p:spPr>
        <p:txBody>
          <a:bodyPr anchor="b"/>
          <a:lstStyle>
            <a:lvl1pPr algn="ctr">
              <a:defRPr sz="5800"/>
            </a:lvl1pPr>
          </a:lstStyle>
          <a:p>
            <a:pPr lvl="0">
              <a:defRPr sz="1800"/>
            </a:pPr>
            <a:r>
              <a:rPr sz="5800" dirty="0"/>
              <a:t>Текст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143000" y="3604310"/>
            <a:ext cx="6858000" cy="325369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300"/>
            </a:lvl1pPr>
            <a:lvl2pPr marL="0" indent="441908" algn="ctr">
              <a:buSzTx/>
              <a:buFontTx/>
              <a:buNone/>
              <a:defRPr sz="2300"/>
            </a:lvl2pPr>
            <a:lvl3pPr marL="0" indent="883817" algn="ctr">
              <a:buSzTx/>
              <a:buFontTx/>
              <a:buNone/>
              <a:defRPr sz="2300"/>
            </a:lvl3pPr>
            <a:lvl4pPr marL="0" indent="1325727" algn="ctr">
              <a:buSzTx/>
              <a:buFontTx/>
              <a:buNone/>
              <a:defRPr sz="2300"/>
            </a:lvl4pPr>
            <a:lvl5pPr marL="0" indent="1767636" algn="ctr">
              <a:buSzTx/>
              <a:buFontTx/>
              <a:buNone/>
              <a:defRPr sz="2300"/>
            </a:lvl5pPr>
          </a:lstStyle>
          <a:p>
            <a:pPr lvl="0">
              <a:defRPr sz="1800"/>
            </a:pPr>
            <a:r>
              <a:rPr sz="2300" dirty="0"/>
              <a:t>Уровень текста 1</a:t>
            </a:r>
          </a:p>
          <a:p>
            <a:pPr lvl="1">
              <a:defRPr sz="1800"/>
            </a:pPr>
            <a:r>
              <a:rPr sz="2300" dirty="0"/>
              <a:t>Уровень текста 2</a:t>
            </a:r>
          </a:p>
          <a:p>
            <a:pPr lvl="2">
              <a:defRPr sz="1800"/>
            </a:pPr>
            <a:r>
              <a:rPr sz="2300" dirty="0"/>
              <a:t>Уровень текста 3</a:t>
            </a:r>
          </a:p>
          <a:p>
            <a:pPr lvl="3">
              <a:defRPr sz="1800"/>
            </a:pPr>
            <a:r>
              <a:rPr sz="2300" dirty="0"/>
              <a:t>Уровень текста 4</a:t>
            </a:r>
          </a:p>
          <a:p>
            <a:pPr lvl="4">
              <a:defRPr sz="1800"/>
            </a:pPr>
            <a:r>
              <a:rPr sz="2300" dirty="0"/>
              <a:t>Уровень текста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23887" y="0"/>
            <a:ext cx="7886701" cy="4565352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pPr lvl="0">
              <a:defRPr sz="1800"/>
            </a:pPr>
            <a:r>
              <a:rPr sz="5800" dirty="0"/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623887" y="4592357"/>
            <a:ext cx="7886701" cy="226564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00"/>
            </a:lvl1pPr>
            <a:lvl2pPr marL="0" indent="441908">
              <a:buSzTx/>
              <a:buFontTx/>
              <a:buNone/>
              <a:defRPr sz="2300"/>
            </a:lvl2pPr>
            <a:lvl3pPr marL="0" indent="883817">
              <a:buSzTx/>
              <a:buFontTx/>
              <a:buNone/>
              <a:defRPr sz="2300"/>
            </a:lvl3pPr>
            <a:lvl4pPr marL="0" indent="1325727">
              <a:buSzTx/>
              <a:buFontTx/>
              <a:buNone/>
              <a:defRPr sz="2300"/>
            </a:lvl4pPr>
            <a:lvl5pPr marL="0" indent="1767636">
              <a:buSzTx/>
              <a:buFontTx/>
              <a:buNone/>
              <a:defRPr sz="2300"/>
            </a:lvl5pPr>
          </a:lstStyle>
          <a:p>
            <a:pPr lvl="0">
              <a:defRPr sz="1800"/>
            </a:pPr>
            <a:r>
              <a:rPr sz="2300" dirty="0"/>
              <a:t>Уровень текста 1</a:t>
            </a:r>
          </a:p>
          <a:p>
            <a:pPr lvl="1">
              <a:defRPr sz="1800"/>
            </a:pPr>
            <a:r>
              <a:rPr sz="2300" dirty="0"/>
              <a:t>Уровень текста 2</a:t>
            </a:r>
          </a:p>
          <a:p>
            <a:pPr lvl="2">
              <a:defRPr sz="1800"/>
            </a:pPr>
            <a:r>
              <a:rPr sz="2300" dirty="0"/>
              <a:t>Уровень текста 3</a:t>
            </a:r>
          </a:p>
          <a:p>
            <a:pPr lvl="3">
              <a:defRPr sz="1800"/>
            </a:pPr>
            <a:r>
              <a:rPr sz="2300" dirty="0"/>
              <a:t>Уровень текста 4</a:t>
            </a:r>
          </a:p>
          <a:p>
            <a:pPr lvl="4">
              <a:defRPr sz="1800"/>
            </a:pPr>
            <a:r>
              <a:rPr sz="2300" dirty="0"/>
              <a:t>Уровень текста 5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628650" y="1826777"/>
            <a:ext cx="3886201" cy="50312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 dirty="0"/>
              <a:t>Уровень текста 1</a:t>
            </a:r>
          </a:p>
          <a:p>
            <a:pPr lvl="1">
              <a:defRPr sz="1800"/>
            </a:pPr>
            <a:r>
              <a:rPr sz="2600" dirty="0"/>
              <a:t>Уровень текста 2</a:t>
            </a:r>
          </a:p>
          <a:p>
            <a:pPr lvl="2">
              <a:defRPr sz="1800"/>
            </a:pPr>
            <a:r>
              <a:rPr sz="2600" dirty="0"/>
              <a:t>Уровень текста 3</a:t>
            </a:r>
          </a:p>
          <a:p>
            <a:pPr lvl="3">
              <a:defRPr sz="1800"/>
            </a:pPr>
            <a:r>
              <a:rPr sz="2600" dirty="0"/>
              <a:t>Уровень текста 4</a:t>
            </a:r>
          </a:p>
          <a:p>
            <a:pPr lvl="4">
              <a:defRPr sz="1800"/>
            </a:pPr>
            <a:r>
              <a:rPr sz="2600" dirty="0"/>
              <a:t>Уровень текста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629842" y="365357"/>
            <a:ext cx="7886700" cy="1326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629843" y="1682222"/>
            <a:ext cx="3868341" cy="824432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00" b="1"/>
            </a:lvl1pPr>
            <a:lvl2pPr marL="0" indent="441908">
              <a:buSzTx/>
              <a:buFontTx/>
              <a:buNone/>
              <a:defRPr sz="2300" b="1"/>
            </a:lvl2pPr>
            <a:lvl3pPr marL="0" indent="883817">
              <a:buSzTx/>
              <a:buFontTx/>
              <a:buNone/>
              <a:defRPr sz="2300" b="1"/>
            </a:lvl3pPr>
            <a:lvl4pPr marL="0" indent="1325727">
              <a:buSzTx/>
              <a:buFontTx/>
              <a:buNone/>
              <a:defRPr sz="2300" b="1"/>
            </a:lvl4pPr>
            <a:lvl5pPr marL="0" indent="1767636">
              <a:buSzTx/>
              <a:buFontTx/>
              <a:buNone/>
              <a:defRPr sz="2300" b="1"/>
            </a:lvl5pPr>
          </a:lstStyle>
          <a:p>
            <a:pPr lvl="0">
              <a:defRPr sz="1800" b="0"/>
            </a:pPr>
            <a:r>
              <a:rPr sz="2300" b="1" dirty="0"/>
              <a:t>Уровень текста 1</a:t>
            </a:r>
          </a:p>
          <a:p>
            <a:pPr lvl="1">
              <a:defRPr sz="1800" b="0"/>
            </a:pPr>
            <a:r>
              <a:rPr sz="2300" b="1" dirty="0"/>
              <a:t>Уровень текста 2</a:t>
            </a:r>
          </a:p>
          <a:p>
            <a:pPr lvl="2">
              <a:defRPr sz="1800" b="0"/>
            </a:pPr>
            <a:r>
              <a:rPr sz="2300" b="1" dirty="0"/>
              <a:t>Уровень текста 3</a:t>
            </a:r>
          </a:p>
          <a:p>
            <a:pPr lvl="3">
              <a:defRPr sz="1800" b="0"/>
            </a:pPr>
            <a:r>
              <a:rPr sz="2300" b="1" dirty="0"/>
              <a:t>Уровень текста 4</a:t>
            </a:r>
          </a:p>
          <a:p>
            <a:pPr lvl="4">
              <a:defRPr sz="1800" b="0"/>
            </a:pPr>
            <a:r>
              <a:rPr sz="2300" b="1" dirty="0"/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628651" y="365357"/>
            <a:ext cx="7886700" cy="1326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Текст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29842" y="457488"/>
            <a:ext cx="2949178" cy="1601210"/>
          </a:xfrm>
          <a:prstGeom prst="rect">
            <a:avLst/>
          </a:prstGeom>
        </p:spPr>
        <p:txBody>
          <a:bodyPr anchor="b"/>
          <a:lstStyle>
            <a:lvl1pPr>
              <a:defRPr sz="3100"/>
            </a:lvl1pPr>
          </a:lstStyle>
          <a:p>
            <a:pPr lvl="0">
              <a:defRPr sz="1800"/>
            </a:pPr>
            <a:r>
              <a:rPr sz="3100" dirty="0"/>
              <a:t>Текст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629842" y="2058697"/>
            <a:ext cx="2949178" cy="38139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500"/>
            </a:lvl1pPr>
            <a:lvl2pPr marL="0" indent="441908">
              <a:buSzTx/>
              <a:buFontTx/>
              <a:buNone/>
              <a:defRPr sz="1500"/>
            </a:lvl2pPr>
            <a:lvl3pPr marL="0" indent="883817">
              <a:buSzTx/>
              <a:buFontTx/>
              <a:buNone/>
              <a:defRPr sz="1500"/>
            </a:lvl3pPr>
            <a:lvl4pPr marL="0" indent="1325727">
              <a:buSzTx/>
              <a:buFontTx/>
              <a:buNone/>
              <a:defRPr sz="1500"/>
            </a:lvl4pPr>
            <a:lvl5pPr marL="0" indent="1767636">
              <a:buSzTx/>
              <a:buFontTx/>
              <a:buNone/>
              <a:defRPr sz="1500"/>
            </a:lvl5pPr>
          </a:lstStyle>
          <a:p>
            <a:pPr lvl="0">
              <a:defRPr sz="1800"/>
            </a:pPr>
            <a:r>
              <a:rPr sz="1500" dirty="0"/>
              <a:t>Уровень текста 1</a:t>
            </a:r>
          </a:p>
          <a:p>
            <a:pPr lvl="1">
              <a:defRPr sz="1800"/>
            </a:pPr>
            <a:r>
              <a:rPr sz="1500" dirty="0"/>
              <a:t>Уровень текста 2</a:t>
            </a:r>
          </a:p>
          <a:p>
            <a:pPr lvl="2">
              <a:defRPr sz="1800"/>
            </a:pPr>
            <a:r>
              <a:rPr sz="1500" dirty="0"/>
              <a:t>Уровень текста 3</a:t>
            </a:r>
          </a:p>
          <a:p>
            <a:pPr lvl="3">
              <a:defRPr sz="1800"/>
            </a:pPr>
            <a:r>
              <a:rPr sz="1500" dirty="0"/>
              <a:t>Уровень текста 4</a:t>
            </a:r>
          </a:p>
          <a:p>
            <a:pPr lvl="4">
              <a:defRPr sz="1800"/>
            </a:pPr>
            <a:r>
              <a:rPr sz="1500" dirty="0"/>
              <a:t>Уровень текста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543675" y="0"/>
            <a:ext cx="1971676" cy="654621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 dirty="0"/>
              <a:t>Текст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628650" y="365354"/>
            <a:ext cx="5800727" cy="649264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 dirty="0"/>
              <a:t>Уровень текста 1</a:t>
            </a:r>
          </a:p>
          <a:p>
            <a:pPr lvl="1">
              <a:defRPr sz="1800"/>
            </a:pPr>
            <a:r>
              <a:rPr sz="2600" dirty="0"/>
              <a:t>Уровень текста 2</a:t>
            </a:r>
          </a:p>
          <a:p>
            <a:pPr lvl="2">
              <a:defRPr sz="1800"/>
            </a:pPr>
            <a:r>
              <a:rPr sz="2600" dirty="0"/>
              <a:t>Уровень текста 3</a:t>
            </a:r>
          </a:p>
          <a:p>
            <a:pPr lvl="3">
              <a:defRPr sz="1800"/>
            </a:pPr>
            <a:r>
              <a:rPr sz="2600" dirty="0"/>
              <a:t>Уровень текста 4</a:t>
            </a:r>
          </a:p>
          <a:p>
            <a:pPr lvl="4">
              <a:defRPr sz="1800"/>
            </a:pPr>
            <a:r>
              <a:rPr sz="2600" dirty="0"/>
              <a:t>Уровень текста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28948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28651" y="230337"/>
            <a:ext cx="7886700" cy="159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082" tIns="40083" rIns="40082" bIns="40083" anchor="ctr">
            <a:normAutofit/>
          </a:bodyPr>
          <a:lstStyle/>
          <a:p>
            <a:pPr lvl="0">
              <a:defRPr sz="1800"/>
            </a:pPr>
            <a:r>
              <a:rPr sz="4200" dirty="0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28651" y="1826777"/>
            <a:ext cx="7886700" cy="5031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082" tIns="40083" rIns="40082" bIns="40083">
            <a:normAutofit/>
          </a:bodyPr>
          <a:lstStyle/>
          <a:p>
            <a:pPr lvl="0">
              <a:defRPr sz="1800"/>
            </a:pPr>
            <a:r>
              <a:rPr sz="2600" dirty="0"/>
              <a:t>Уровень текста 1</a:t>
            </a:r>
          </a:p>
          <a:p>
            <a:pPr lvl="1">
              <a:defRPr sz="1800"/>
            </a:pPr>
            <a:r>
              <a:rPr sz="2600" dirty="0"/>
              <a:t>Уровень текста 2</a:t>
            </a:r>
          </a:p>
          <a:p>
            <a:pPr lvl="2">
              <a:defRPr sz="1800"/>
            </a:pPr>
            <a:r>
              <a:rPr sz="2600" dirty="0"/>
              <a:t>Уровень текста 3</a:t>
            </a:r>
          </a:p>
          <a:p>
            <a:pPr lvl="3">
              <a:defRPr sz="1800"/>
            </a:pPr>
            <a:r>
              <a:rPr sz="2600" dirty="0"/>
              <a:t>Уровень текста 4</a:t>
            </a:r>
          </a:p>
          <a:p>
            <a:pPr lvl="4">
              <a:defRPr sz="1800"/>
            </a:pPr>
            <a:r>
              <a:rPr sz="2600" dirty="0"/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457951" y="6417924"/>
            <a:ext cx="2057401" cy="250226"/>
          </a:xfrm>
          <a:prstGeom prst="rect">
            <a:avLst/>
          </a:prstGeom>
          <a:ln w="12700">
            <a:miter lim="400000"/>
          </a:ln>
        </p:spPr>
        <p:txBody>
          <a:bodyPr lIns="40082" tIns="40083" rIns="40082" bIns="40083" anchor="ctr">
            <a:spAutoFit/>
          </a:bodyPr>
          <a:lstStyle>
            <a:lvl1pPr algn="r" defTabSz="914441">
              <a:defRPr sz="1100" b="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7" r:id="rId6"/>
    <p:sldLayoutId id="2147483659" r:id="rId7"/>
    <p:sldLayoutId id="2147483660" r:id="rId8"/>
  </p:sldLayoutIdLst>
  <p:transition spd="med"/>
  <p:txStyles>
    <p:titleStyle>
      <a:lvl1pPr defTabSz="883817">
        <a:lnSpc>
          <a:spcPct val="90000"/>
        </a:lnSpc>
        <a:defRPr sz="4200">
          <a:latin typeface="Calibri Light"/>
          <a:ea typeface="Calibri Light"/>
          <a:cs typeface="Calibri Light"/>
          <a:sym typeface="Calibri Light"/>
        </a:defRPr>
      </a:lvl1pPr>
      <a:lvl2pPr defTabSz="883817">
        <a:lnSpc>
          <a:spcPct val="90000"/>
        </a:lnSpc>
        <a:defRPr sz="4200">
          <a:latin typeface="Calibri Light"/>
          <a:ea typeface="Calibri Light"/>
          <a:cs typeface="Calibri Light"/>
          <a:sym typeface="Calibri Light"/>
        </a:defRPr>
      </a:lvl2pPr>
      <a:lvl3pPr defTabSz="883817">
        <a:lnSpc>
          <a:spcPct val="90000"/>
        </a:lnSpc>
        <a:defRPr sz="4200">
          <a:latin typeface="Calibri Light"/>
          <a:ea typeface="Calibri Light"/>
          <a:cs typeface="Calibri Light"/>
          <a:sym typeface="Calibri Light"/>
        </a:defRPr>
      </a:lvl3pPr>
      <a:lvl4pPr defTabSz="883817">
        <a:lnSpc>
          <a:spcPct val="90000"/>
        </a:lnSpc>
        <a:defRPr sz="4200">
          <a:latin typeface="Calibri Light"/>
          <a:ea typeface="Calibri Light"/>
          <a:cs typeface="Calibri Light"/>
          <a:sym typeface="Calibri Light"/>
        </a:defRPr>
      </a:lvl4pPr>
      <a:lvl5pPr defTabSz="883817">
        <a:lnSpc>
          <a:spcPct val="90000"/>
        </a:lnSpc>
        <a:defRPr sz="4200">
          <a:latin typeface="Calibri Light"/>
          <a:ea typeface="Calibri Light"/>
          <a:cs typeface="Calibri Light"/>
          <a:sym typeface="Calibri Light"/>
        </a:defRPr>
      </a:lvl5pPr>
      <a:lvl6pPr defTabSz="883817">
        <a:lnSpc>
          <a:spcPct val="90000"/>
        </a:lnSpc>
        <a:defRPr sz="4200">
          <a:latin typeface="Calibri Light"/>
          <a:ea typeface="Calibri Light"/>
          <a:cs typeface="Calibri Light"/>
          <a:sym typeface="Calibri Light"/>
        </a:defRPr>
      </a:lvl6pPr>
      <a:lvl7pPr defTabSz="883817">
        <a:lnSpc>
          <a:spcPct val="90000"/>
        </a:lnSpc>
        <a:defRPr sz="4200">
          <a:latin typeface="Calibri Light"/>
          <a:ea typeface="Calibri Light"/>
          <a:cs typeface="Calibri Light"/>
          <a:sym typeface="Calibri Light"/>
        </a:defRPr>
      </a:lvl7pPr>
      <a:lvl8pPr defTabSz="883817">
        <a:lnSpc>
          <a:spcPct val="90000"/>
        </a:lnSpc>
        <a:defRPr sz="4200">
          <a:latin typeface="Calibri Light"/>
          <a:ea typeface="Calibri Light"/>
          <a:cs typeface="Calibri Light"/>
          <a:sym typeface="Calibri Light"/>
        </a:defRPr>
      </a:lvl8pPr>
      <a:lvl9pPr defTabSz="883817">
        <a:lnSpc>
          <a:spcPct val="90000"/>
        </a:lnSpc>
        <a:defRPr sz="42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0954" indent="-220954" defTabSz="883817">
        <a:lnSpc>
          <a:spcPct val="90000"/>
        </a:lnSpc>
        <a:spcBef>
          <a:spcPts val="964"/>
        </a:spcBef>
        <a:buSzPct val="100000"/>
        <a:buFont typeface="Arial"/>
        <a:buChar char="•"/>
        <a:defRPr sz="2600">
          <a:latin typeface="Calibri"/>
          <a:ea typeface="Calibri"/>
          <a:cs typeface="Calibri"/>
          <a:sym typeface="Calibri"/>
        </a:defRPr>
      </a:lvl1pPr>
      <a:lvl2pPr marL="696857" indent="-254948" defTabSz="883817">
        <a:lnSpc>
          <a:spcPct val="90000"/>
        </a:lnSpc>
        <a:spcBef>
          <a:spcPts val="964"/>
        </a:spcBef>
        <a:buSzPct val="100000"/>
        <a:buFont typeface="Arial"/>
        <a:buChar char="•"/>
        <a:defRPr sz="2600">
          <a:latin typeface="Calibri"/>
          <a:ea typeface="Calibri"/>
          <a:cs typeface="Calibri"/>
          <a:sym typeface="Calibri"/>
        </a:defRPr>
      </a:lvl2pPr>
      <a:lvl3pPr marL="1185120" indent="-301301" defTabSz="883817">
        <a:lnSpc>
          <a:spcPct val="90000"/>
        </a:lnSpc>
        <a:spcBef>
          <a:spcPts val="964"/>
        </a:spcBef>
        <a:buSzPct val="100000"/>
        <a:buFont typeface="Arial"/>
        <a:buChar char="•"/>
        <a:defRPr sz="2600">
          <a:latin typeface="Calibri"/>
          <a:ea typeface="Calibri"/>
          <a:cs typeface="Calibri"/>
          <a:sym typeface="Calibri"/>
        </a:defRPr>
      </a:lvl3pPr>
      <a:lvl4pPr marL="1674603" indent="-348875" defTabSz="883817">
        <a:lnSpc>
          <a:spcPct val="90000"/>
        </a:lnSpc>
        <a:spcBef>
          <a:spcPts val="964"/>
        </a:spcBef>
        <a:buSzPct val="100000"/>
        <a:buFont typeface="Arial"/>
        <a:buChar char="•"/>
        <a:defRPr sz="2600">
          <a:latin typeface="Calibri"/>
          <a:ea typeface="Calibri"/>
          <a:cs typeface="Calibri"/>
          <a:sym typeface="Calibri"/>
        </a:defRPr>
      </a:lvl4pPr>
      <a:lvl5pPr marL="2116512" indent="-348875" defTabSz="883817">
        <a:lnSpc>
          <a:spcPct val="90000"/>
        </a:lnSpc>
        <a:spcBef>
          <a:spcPts val="964"/>
        </a:spcBef>
        <a:buSzPct val="100000"/>
        <a:buFont typeface="Arial"/>
        <a:buChar char="•"/>
        <a:defRPr sz="2600">
          <a:latin typeface="Calibri"/>
          <a:ea typeface="Calibri"/>
          <a:cs typeface="Calibri"/>
          <a:sym typeface="Calibri"/>
        </a:defRPr>
      </a:lvl5pPr>
      <a:lvl6pPr marL="2558421" indent="-348875" defTabSz="883817">
        <a:lnSpc>
          <a:spcPct val="90000"/>
        </a:lnSpc>
        <a:spcBef>
          <a:spcPts val="964"/>
        </a:spcBef>
        <a:buSzPct val="100000"/>
        <a:buFont typeface="Arial"/>
        <a:buChar char="•"/>
        <a:defRPr sz="2600">
          <a:latin typeface="Calibri"/>
          <a:ea typeface="Calibri"/>
          <a:cs typeface="Calibri"/>
          <a:sym typeface="Calibri"/>
        </a:defRPr>
      </a:lvl6pPr>
      <a:lvl7pPr marL="3000331" indent="-348875" defTabSz="883817">
        <a:lnSpc>
          <a:spcPct val="90000"/>
        </a:lnSpc>
        <a:spcBef>
          <a:spcPts val="964"/>
        </a:spcBef>
        <a:buSzPct val="100000"/>
        <a:buFont typeface="Arial"/>
        <a:buChar char="•"/>
        <a:defRPr sz="2600">
          <a:latin typeface="Calibri"/>
          <a:ea typeface="Calibri"/>
          <a:cs typeface="Calibri"/>
          <a:sym typeface="Calibri"/>
        </a:defRPr>
      </a:lvl7pPr>
      <a:lvl8pPr marL="3442240" indent="-348875" defTabSz="883817">
        <a:lnSpc>
          <a:spcPct val="90000"/>
        </a:lnSpc>
        <a:spcBef>
          <a:spcPts val="964"/>
        </a:spcBef>
        <a:buSzPct val="100000"/>
        <a:buFont typeface="Arial"/>
        <a:buChar char="•"/>
        <a:defRPr sz="2600">
          <a:latin typeface="Calibri"/>
          <a:ea typeface="Calibri"/>
          <a:cs typeface="Calibri"/>
          <a:sym typeface="Calibri"/>
        </a:defRPr>
      </a:lvl8pPr>
      <a:lvl9pPr marL="3884148" indent="-348875" defTabSz="883817">
        <a:lnSpc>
          <a:spcPct val="90000"/>
        </a:lnSpc>
        <a:spcBef>
          <a:spcPts val="964"/>
        </a:spcBef>
        <a:buSzPct val="100000"/>
        <a:buFont typeface="Arial"/>
        <a:buChar char="•"/>
        <a:defRPr sz="2600">
          <a:latin typeface="Calibri"/>
          <a:ea typeface="Calibri"/>
          <a:cs typeface="Calibri"/>
          <a:sym typeface="Calibri"/>
        </a:defRPr>
      </a:lvl9pPr>
    </p:bodyStyle>
    <p:otherStyle>
      <a:lvl1pPr algn="r" defTabSz="91444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00755" algn="r" defTabSz="91444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801507" algn="r" defTabSz="91444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202260" algn="r" defTabSz="91444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603014" algn="r" defTabSz="91444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003769" algn="r" defTabSz="91444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404522" algn="r" defTabSz="91444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2805277" algn="r" defTabSz="91444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206029" algn="r" defTabSz="91444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51DD7CE-F9CF-4B0A-B41A-97D50089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171400"/>
            <a:ext cx="7886700" cy="159644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5EA4CF"/>
                </a:solidFill>
              </a:rPr>
              <a:t>Социальные </a:t>
            </a:r>
            <a:r>
              <a:rPr lang="ru-RU" sz="2800" b="1" dirty="0" smtClean="0">
                <a:solidFill>
                  <a:srgbClr val="5EA4CF"/>
                </a:solidFill>
              </a:rPr>
              <a:t>результаты ФТ </a:t>
            </a:r>
            <a:endParaRPr lang="ru-RU" sz="2800" b="1" dirty="0">
              <a:solidFill>
                <a:srgbClr val="5EA4CF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357580E-96F2-4A38-BB99-650CE77E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5040"/>
            <a:ext cx="7886700" cy="5172311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/>
              <a:t>Увеличение числа  детей, воспитываемых в семьях (кровных и принятых на семейные формы устройства) / снижение численности детей, проживающих в детских учреждениях (в том числе подростков, детей с ограниченными возможностями здоровья, </a:t>
            </a:r>
            <a:r>
              <a:rPr lang="ru-RU" dirty="0" err="1"/>
              <a:t>сиблингов</a:t>
            </a:r>
            <a:r>
              <a:rPr lang="ru-RU" dirty="0"/>
              <a:t>)</a:t>
            </a:r>
          </a:p>
          <a:p>
            <a:pPr lvl="0" algn="just"/>
            <a:r>
              <a:rPr lang="ru-RU" dirty="0"/>
              <a:t>Увеличение числа детей, возвращенных в кровные семьи (в том числе подростков и детей с ОВЗ)</a:t>
            </a:r>
          </a:p>
          <a:p>
            <a:pPr lvl="0" algn="just"/>
            <a:r>
              <a:rPr lang="ru-RU" dirty="0"/>
              <a:t>Уменьшение количества отобраний (изъятий) / отказов детей из кровных и замещающих семей</a:t>
            </a:r>
          </a:p>
          <a:p>
            <a:pPr lvl="0" algn="just"/>
            <a:r>
              <a:rPr lang="ru-RU" dirty="0"/>
              <a:t>Улучшение благополучия детей и семей – участников Программы</a:t>
            </a:r>
          </a:p>
          <a:p>
            <a:pPr lvl="0" algn="just"/>
            <a:r>
              <a:rPr lang="ru-RU" dirty="0"/>
              <a:t>Рост уровня готовности детей к самостоятельной жизни – они становятся полноценными гражданами, обеспечивающими благополучие общества</a:t>
            </a:r>
          </a:p>
          <a:p>
            <a:pPr lvl="0" algn="just"/>
            <a:r>
              <a:rPr lang="ru-RU" dirty="0" smtClean="0">
                <a:solidFill>
                  <a:srgbClr val="FF0000"/>
                </a:solidFill>
              </a:rPr>
              <a:t>ОБЯЗАТЕЛЕН Свой вариант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прямо указывающий на решение проблемы 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07565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196752"/>
          <a:ext cx="7848871" cy="5320223"/>
        </p:xfrm>
        <a:graphic>
          <a:graphicData uri="http://schemas.openxmlformats.org/drawingml/2006/table">
            <a:tbl>
              <a:tblPr/>
              <a:tblGrid>
                <a:gridCol w="389697"/>
                <a:gridCol w="1840863"/>
                <a:gridCol w="2888737"/>
                <a:gridCol w="2729574"/>
              </a:tblGrid>
              <a:tr h="520673"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Целевая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группа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благополучатели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Практики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Основные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проблемы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целевой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группы,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 решение которых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направлена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Практика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4760" algn="l"/>
                          <a:tab pos="1767205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Социальные результаты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применения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Практики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для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целевых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групп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010"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Кризисные кровные семьи с детьми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Низкий уровень социальной компетенции. Низкий уровень материальной обеспеченности.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Высокий риск отказа или отобрания детей.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Сокращено количество отобраний (изъятий) / отказов детей из кровных и замещающих семей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346"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Специалисты сферы защиты детства (домов ребенка)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Отсутствие единой нормативной базы по профилактике раннего сиротства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Повышение профессионального уровня, получение новых знаний и навыков, разработка и внедрение регламента межведомственного взаимодействия субъектов профилактики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73"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Дети с ограниченными возможностями здоровья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Высокий риск размещения в учреждении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 числа детей, возвращенных в кровные семьи (в том числе подростков и детей с ОВЗ)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73"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Роженицы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Высокий риск размещения новорожденных в учреждении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Уменьшение количества отобраний (изъятий) / отказов детей из кровных и замещающих семей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2459506"/>
            <a:ext cx="2232248" cy="969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FF0000"/>
                </a:solidFill>
              </a:rPr>
              <a:t>Результат не прямо отражает проблематику </a:t>
            </a:r>
            <a:endParaRPr kumimoji="0" lang="ru-RU" sz="19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9531" y="836712"/>
          <a:ext cx="8424937" cy="6370005"/>
        </p:xfrm>
        <a:graphic>
          <a:graphicData uri="http://schemas.openxmlformats.org/drawingml/2006/table">
            <a:tbl>
              <a:tblPr/>
              <a:tblGrid>
                <a:gridCol w="418299"/>
                <a:gridCol w="1975972"/>
                <a:gridCol w="3100756"/>
                <a:gridCol w="2929910"/>
              </a:tblGrid>
              <a:tr h="523667"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Целевая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группа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благополучатели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Практики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Основные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проблемы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целевой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группы,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на решение которых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направлена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Практика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4760" algn="l"/>
                          <a:tab pos="1767205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Социальные результаты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применения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Практики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для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целевых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групп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кризисные кровные семьи с детьми с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Первоначальное желание – отказаться от ребенка.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Увеличение доли детей «сложных» категорий, воспитываемых в семьях (кровных и принятых в замещающие семьи)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Отсутствие отказов от ребенка в раннем возрасте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655"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кризисные кровные семьи с детьми 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c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Недостаточность знаний о, о возможностях развития ребенка с, дефицит «родительских компетенций».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родительских компетенций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Улучшение благополучия детей и семей – участников Программы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Повысить осведомленность родителей в вопросах воспитания, развития и социализации детей с </a:t>
                      </a:r>
                      <a:endParaRPr lang="ru-RU" sz="12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508"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кризисные кровные семьи с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Ухудшение психологического климата в семье (в т.ч. уровень тревожности и напряжения в отношениях, эмоциональное состояние)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Улучшение детско-родительских отношений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Улучшение благополучия детей и семей – участников Программы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1651"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кризисные кровные семьи с детьми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Слабое развитие крупной моторики, познавательной активности, коммуникационных навыков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уровня развития навыков у детей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(оценка проводиться по многим параметрам, динамика родителями отслеживается в пособии «Дневник развития ребенка раннего возраста», издаваемого и передаваемого в семьи на безвозмездной основе, педагоги на домашних консультациях заполняют «Таблицы обследования ребенка»)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3975" algn="just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Улучшение благополучия детей и семей – участников Программы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51DD7CE-F9CF-4B0A-B41A-97D50089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171400"/>
            <a:ext cx="7886700" cy="159644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5EA4CF"/>
                </a:solidFill>
              </a:rPr>
              <a:t>Целевые группы / проблемы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357580E-96F2-4A38-BB99-650CE77E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5041"/>
            <a:ext cx="7886700" cy="5031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2.3. </a:t>
            </a:r>
            <a:r>
              <a:rPr lang="ru-RU" b="1" dirty="0"/>
              <a:t>Территория</a:t>
            </a:r>
            <a:r>
              <a:rPr lang="ru-RU" dirty="0"/>
              <a:t> </a:t>
            </a:r>
            <a:r>
              <a:rPr lang="ru-RU" b="1" dirty="0"/>
              <a:t>реализации</a:t>
            </a:r>
            <a:r>
              <a:rPr lang="ru-RU" dirty="0"/>
              <a:t> </a:t>
            </a:r>
            <a:r>
              <a:rPr lang="ru-RU" b="1" dirty="0"/>
              <a:t>Практики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Данные из конкурсной заявки</a:t>
            </a:r>
          </a:p>
          <a:p>
            <a:pPr marL="0" indent="0" algn="just">
              <a:buNone/>
            </a:pPr>
            <a:r>
              <a:rPr lang="ru-RU" dirty="0"/>
              <a:t>2.4.  </a:t>
            </a:r>
            <a:r>
              <a:rPr lang="ru-RU" b="1" dirty="0"/>
              <a:t>Цель</a:t>
            </a:r>
            <a:r>
              <a:rPr lang="ru-RU" dirty="0"/>
              <a:t> </a:t>
            </a:r>
            <a:r>
              <a:rPr lang="ru-RU" b="1" dirty="0"/>
              <a:t>проекта</a:t>
            </a:r>
            <a:r>
              <a:rPr lang="ru-RU" dirty="0"/>
              <a:t> </a:t>
            </a:r>
            <a:r>
              <a:rPr lang="ru-RU" b="1" dirty="0"/>
              <a:t>(в отношении реализации</a:t>
            </a:r>
            <a:r>
              <a:rPr lang="ru-RU" dirty="0"/>
              <a:t> </a:t>
            </a:r>
            <a:r>
              <a:rPr lang="ru-RU" b="1" dirty="0"/>
              <a:t>Практики) </a:t>
            </a:r>
            <a:r>
              <a:rPr lang="ru-RU" dirty="0">
                <a:solidFill>
                  <a:schemeClr val="accent2"/>
                </a:solidFill>
              </a:rPr>
              <a:t>– </a:t>
            </a:r>
            <a:r>
              <a:rPr lang="ru-RU" dirty="0">
                <a:solidFill>
                  <a:srgbClr val="FF0000"/>
                </a:solidFill>
              </a:rPr>
              <a:t>цель уточняется для каждого из 3 блоков заявки. Отражает движение в направлении решения указанных </a:t>
            </a:r>
            <a:r>
              <a:rPr lang="ru-RU" dirty="0" smtClean="0">
                <a:solidFill>
                  <a:srgbClr val="FF0000"/>
                </a:solidFill>
              </a:rPr>
              <a:t> в п.2.2.  проблем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 – ОДНА! ВКЛЮЧАЙТЕ ЗАДАЧИ! СМОТРИТЕ НАЛИЧИЕ </a:t>
            </a:r>
            <a:r>
              <a:rPr lang="en-US" b="1" dirty="0" smtClean="0">
                <a:solidFill>
                  <a:srgbClr val="FF0000"/>
                </a:solidFill>
              </a:rPr>
              <a:t>KPI </a:t>
            </a:r>
            <a:r>
              <a:rPr lang="ru-RU" b="1" dirty="0" smtClean="0">
                <a:solidFill>
                  <a:srgbClr val="FF0000"/>
                </a:solidFill>
              </a:rPr>
              <a:t>к ЦЕЛИ и ЗАДАЧАМ!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Пример:</a:t>
            </a:r>
            <a:endParaRPr lang="ru-RU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535313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917848" y="1196752"/>
            <a:ext cx="73083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Предотвращение сиротства детей от нуля до 4 лет, в том числе детей - инвалидов, посредством создания,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внедрения и апробации транслируемой межведомственной модели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кризисного реагирования в родильных домах, больницах, домах ребенка в случаях угрозы разлучения родителей и ребенка или его временного помещения в учреждение,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изложенного 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Руководстве по реализации практики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Утверждение на региональном уровне Регламента межведомственного взаимодействия. Уменьшение количества отказов от детей первых лет жизни, повышение качества жизни семей.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548" y="3933056"/>
            <a:ext cx="8136904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kumimoji="0" lang="ru-RU" sz="1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kumimoji="0" lang="ru-RU" sz="19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проблематике </a:t>
            </a:r>
            <a:r>
              <a:rPr kumimoji="0" lang="ru-RU" sz="19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отсутсвует</a:t>
            </a:r>
            <a:r>
              <a:rPr kumimoji="0" lang="ru-RU" sz="19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 упоминание  про модель. В результатах отсутствуют показатели, характеризу</a:t>
            </a:r>
            <a:r>
              <a:rPr lang="ru-RU" sz="1900" dirty="0" smtClean="0">
                <a:solidFill>
                  <a:srgbClr val="000000"/>
                </a:solidFill>
              </a:rPr>
              <a:t>ющие внедрение и апробацию модели.</a:t>
            </a:r>
            <a:r>
              <a:rPr kumimoji="0" lang="ru-RU" sz="19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lang="ru-RU" sz="1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55576" y="1268760"/>
            <a:ext cx="78488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2.4.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 отношении реализации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Практики)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оказание регулярной комплексной психолого-педагогической поддержки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родителей детей с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___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раннего возраста.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проекта: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	Улучшить доступ родителей детей с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 качественным услугам специалистов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раннему развитию и психологам;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	Повысить осведомленность родителей в вопросах воспитания, развития и социализации детей с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3789040"/>
            <a:ext cx="6768752" cy="27238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Цель – предотвращение отказов </a:t>
            </a:r>
            <a:r>
              <a:rPr kumimoji="0" lang="en-US" sz="1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______</a:t>
            </a:r>
            <a:r>
              <a:rPr lang="en-US" sz="1900" dirty="0" smtClean="0">
                <a:solidFill>
                  <a:srgbClr val="000000"/>
                </a:solidFill>
              </a:rPr>
              <a:t>?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000000"/>
                </a:solidFill>
              </a:rPr>
              <a:t>Показатель – количество предотвращенных отказов </a:t>
            </a:r>
            <a:endParaRPr lang="en-US" sz="1900" dirty="0" smtClean="0">
              <a:solidFill>
                <a:srgbClr val="000000"/>
              </a:solidFill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000000"/>
                </a:solidFill>
              </a:rPr>
              <a:t>Показатели к задачам</a:t>
            </a:r>
            <a:r>
              <a:rPr lang="en-US" sz="1900" dirty="0" smtClean="0">
                <a:solidFill>
                  <a:srgbClr val="000000"/>
                </a:solidFill>
              </a:rPr>
              <a:t>: </a:t>
            </a:r>
            <a:r>
              <a:rPr lang="ru-RU" sz="1900" dirty="0" smtClean="0">
                <a:solidFill>
                  <a:srgbClr val="000000"/>
                </a:solidFill>
              </a:rPr>
              <a:t>как измерять осведомленность</a:t>
            </a:r>
            <a:r>
              <a:rPr lang="en-US" sz="1900" dirty="0" smtClean="0">
                <a:solidFill>
                  <a:srgbClr val="000000"/>
                </a:solidFill>
              </a:rPr>
              <a:t>? </a:t>
            </a:r>
          </a:p>
          <a:p>
            <a:pPr rtl="0" latinLnBrk="1" hangingPunct="0"/>
            <a:r>
              <a:rPr lang="ru-RU" sz="1900" dirty="0" smtClean="0">
                <a:solidFill>
                  <a:srgbClr val="000000"/>
                </a:solidFill>
              </a:rPr>
              <a:t>Как измерять улучшение доступа к качественным услугам</a:t>
            </a:r>
            <a:r>
              <a:rPr lang="en-US" sz="1900" dirty="0" smtClean="0">
                <a:solidFill>
                  <a:srgbClr val="000000"/>
                </a:solidFill>
              </a:rPr>
              <a:t>?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900" dirty="0" smtClean="0">
              <a:solidFill>
                <a:srgbClr val="000000"/>
              </a:solidFill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000000"/>
                </a:solidFill>
              </a:rPr>
              <a:t>Кол-во услуг  ( рост по сравнению с каким-то периодом) и участников</a:t>
            </a:r>
            <a:r>
              <a:rPr lang="en-US" sz="1900" dirty="0" smtClean="0">
                <a:solidFill>
                  <a:srgbClr val="000000"/>
                </a:solidFill>
              </a:rPr>
              <a:t>; </a:t>
            </a:r>
            <a:r>
              <a:rPr lang="ru-RU" sz="1900" dirty="0" smtClean="0">
                <a:solidFill>
                  <a:srgbClr val="000000"/>
                </a:solidFill>
              </a:rPr>
              <a:t>мнение благополучателей</a:t>
            </a:r>
            <a:r>
              <a:rPr lang="en-US" sz="1900" dirty="0" smtClean="0">
                <a:solidFill>
                  <a:srgbClr val="000000"/>
                </a:solidFill>
              </a:rPr>
              <a:t>; </a:t>
            </a:r>
            <a:r>
              <a:rPr lang="ru-RU" sz="1900" dirty="0" smtClean="0">
                <a:solidFill>
                  <a:srgbClr val="000000"/>
                </a:solidFill>
              </a:rPr>
              <a:t>мнение экспертов </a:t>
            </a:r>
            <a:r>
              <a:rPr lang="en-US" sz="1900" dirty="0" smtClean="0">
                <a:solidFill>
                  <a:srgbClr val="000000"/>
                </a:solidFill>
              </a:rPr>
              <a:t>(?)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000000"/>
                </a:solidFill>
              </a:rPr>
              <a:t>Следует использовать несколько показателей</a:t>
            </a:r>
            <a:endParaRPr kumimoji="0" lang="ru-RU" sz="19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51DD7CE-F9CF-4B0A-B41A-97D50089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08" y="0"/>
            <a:ext cx="7886700" cy="159644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5EA4CF"/>
                </a:solidFill>
              </a:rPr>
              <a:t>Ожидаемые результаты: непосредственные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357580E-96F2-4A38-BB99-650CE77E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5041"/>
            <a:ext cx="7886700" cy="5031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2.5.  </a:t>
            </a:r>
            <a:r>
              <a:rPr lang="ru-RU" b="1" dirty="0"/>
              <a:t>Ожидаемые</a:t>
            </a:r>
            <a:r>
              <a:rPr lang="ru-RU" dirty="0"/>
              <a:t> </a:t>
            </a:r>
            <a:r>
              <a:rPr lang="ru-RU" b="1" dirty="0"/>
              <a:t>результаты</a:t>
            </a:r>
            <a:r>
              <a:rPr lang="ru-RU" dirty="0"/>
              <a:t> </a:t>
            </a:r>
            <a:r>
              <a:rPr lang="ru-RU" b="1" dirty="0"/>
              <a:t>проекта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2.5.1. </a:t>
            </a:r>
            <a:r>
              <a:rPr lang="ru-RU" b="1" dirty="0"/>
              <a:t>Непосредственные</a:t>
            </a:r>
            <a:r>
              <a:rPr lang="ru-RU" dirty="0"/>
              <a:t> </a:t>
            </a:r>
            <a:r>
              <a:rPr lang="ru-RU" b="1" dirty="0" smtClean="0"/>
              <a:t>результаты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ru-RU" b="1" dirty="0" smtClean="0"/>
              <a:t>Проблема с группировкой услуг. 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Проблема с подсчетом количества услуг 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Проблема с методами измерения (!!!) </a:t>
            </a:r>
          </a:p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rgbClr val="FF0000"/>
                </a:solidFill>
              </a:rPr>
              <a:t>Будут внесены незначительные изменения в заявку для  участников СФ2017.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938034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51DD7CE-F9CF-4B0A-B41A-97D50089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08" y="0"/>
            <a:ext cx="7886700" cy="159644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5EA4CF"/>
                </a:solidFill>
              </a:rPr>
              <a:t>Ожидаемые результаты: непосредственные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71A98E69-F139-4A4B-9B8C-2318EAAD02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02761207"/>
              </p:ext>
            </p:extLst>
          </p:nvPr>
        </p:nvGraphicFramePr>
        <p:xfrm>
          <a:off x="539551" y="1340768"/>
          <a:ext cx="7416824" cy="33649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2881">
                  <a:extLst>
                    <a:ext uri="{9D8B030D-6E8A-4147-A177-3AD203B41FA5}">
                      <a16:colId xmlns="" xmlns:a16="http://schemas.microsoft.com/office/drawing/2014/main" val="3155641512"/>
                    </a:ext>
                  </a:extLst>
                </a:gridCol>
                <a:gridCol w="730042">
                  <a:extLst>
                    <a:ext uri="{9D8B030D-6E8A-4147-A177-3AD203B41FA5}">
                      <a16:colId xmlns="" xmlns:a16="http://schemas.microsoft.com/office/drawing/2014/main" val="1867251051"/>
                    </a:ext>
                  </a:extLst>
                </a:gridCol>
                <a:gridCol w="463262">
                  <a:extLst>
                    <a:ext uri="{9D8B030D-6E8A-4147-A177-3AD203B41FA5}">
                      <a16:colId xmlns="" xmlns:a16="http://schemas.microsoft.com/office/drawing/2014/main" val="256729002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1533793650"/>
                    </a:ext>
                  </a:extLst>
                </a:gridCol>
                <a:gridCol w="439932">
                  <a:extLst>
                    <a:ext uri="{9D8B030D-6E8A-4147-A177-3AD203B41FA5}">
                      <a16:colId xmlns="" xmlns:a16="http://schemas.microsoft.com/office/drawing/2014/main" val="2907382537"/>
                    </a:ext>
                  </a:extLst>
                </a:gridCol>
                <a:gridCol w="584962">
                  <a:extLst>
                    <a:ext uri="{9D8B030D-6E8A-4147-A177-3AD203B41FA5}">
                      <a16:colId xmlns="" xmlns:a16="http://schemas.microsoft.com/office/drawing/2014/main" val="3909711809"/>
                    </a:ext>
                  </a:extLst>
                </a:gridCol>
                <a:gridCol w="584962">
                  <a:extLst>
                    <a:ext uri="{9D8B030D-6E8A-4147-A177-3AD203B41FA5}">
                      <a16:colId xmlns="" xmlns:a16="http://schemas.microsoft.com/office/drawing/2014/main" val="2010753659"/>
                    </a:ext>
                  </a:extLst>
                </a:gridCol>
                <a:gridCol w="584962">
                  <a:extLst>
                    <a:ext uri="{9D8B030D-6E8A-4147-A177-3AD203B41FA5}">
                      <a16:colId xmlns="" xmlns:a16="http://schemas.microsoft.com/office/drawing/2014/main" val="1060402705"/>
                    </a:ext>
                  </a:extLst>
                </a:gridCol>
                <a:gridCol w="685502">
                  <a:extLst>
                    <a:ext uri="{9D8B030D-6E8A-4147-A177-3AD203B41FA5}">
                      <a16:colId xmlns="" xmlns:a16="http://schemas.microsoft.com/office/drawing/2014/main" val="154129667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843445585"/>
                    </a:ext>
                  </a:extLst>
                </a:gridCol>
                <a:gridCol w="1512167">
                  <a:extLst>
                    <a:ext uri="{9D8B030D-6E8A-4147-A177-3AD203B41FA5}">
                      <a16:colId xmlns="" xmlns:a16="http://schemas.microsoft.com/office/drawing/2014/main" val="1825803784"/>
                    </a:ext>
                  </a:extLst>
                </a:gridCol>
              </a:tblGrid>
              <a:tr h="24853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</a:t>
                      </a:r>
                      <a:r>
                        <a:rPr lang="ru-RU" sz="1600" dirty="0" err="1">
                          <a:effectLst/>
                        </a:rPr>
                        <a:t>п</a:t>
                      </a:r>
                      <a:r>
                        <a:rPr lang="ru-RU" sz="1600" dirty="0">
                          <a:effectLst/>
                        </a:rPr>
                        <a:t>/</a:t>
                      </a:r>
                      <a:r>
                        <a:rPr lang="ru-RU" sz="1600" dirty="0" err="1">
                          <a:effectLst/>
                        </a:rPr>
                        <a:t>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услуги, мероприятия и </a:t>
                      </a:r>
                      <a:r>
                        <a:rPr lang="ru-RU" sz="1600" dirty="0" err="1">
                          <a:effectLst/>
                        </a:rPr>
                        <a:t>пр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Публичное мероприятие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Целевая группа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Период реализации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Целевые значения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Планируется ли сбор обратной связи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Метод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измерения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83678579"/>
                  </a:ext>
                </a:extLst>
              </a:tr>
              <a:tr h="2485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Факт 2017 г.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План 2018 г.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12019"/>
                  </a:ext>
                </a:extLst>
              </a:tr>
              <a:tr h="1615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Число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услуг 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</a:rPr>
                        <a:t>меро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приятий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Число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благо-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получа-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телей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исло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услуг 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FF0000"/>
                          </a:solidFill>
                          <a:effectLst/>
                        </a:rPr>
                        <a:t>меро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приятий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благо-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получа</a:t>
                      </a:r>
                      <a:r>
                        <a:rPr lang="ru-RU" sz="1600" dirty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телей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2828264"/>
                  </a:ext>
                </a:extLst>
              </a:tr>
              <a:tr h="264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1631302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4941168"/>
            <a:ext cx="7272808" cy="18466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Не включать мероприятия для специалистов***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000000"/>
                </a:solidFill>
              </a:rPr>
              <a:t>1 услуга – 1 ЦГ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000000"/>
                </a:solidFill>
              </a:rPr>
              <a:t>ЦГ должны совпадать с п.2.2.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000000"/>
                </a:solidFill>
              </a:rPr>
              <a:t>КЛЮЧЕВЫЕ АКТИВНОСТИ ДОЛЖНЫ СОПАДАТЬ С П. 2.1.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000000"/>
                </a:solidFill>
              </a:rPr>
              <a:t>СБОР ОБРАТНОЙ СВЯЗИ РЕКОМЕНДУЕТСЯ 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БУДЕТ</a:t>
            </a:r>
            <a:r>
              <a:rPr kumimoji="0" lang="ru-RU" sz="19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ДОБАВЛЕН СТОЛБЕЦ КОММЕНТАРИЙ </a:t>
            </a:r>
            <a:endParaRPr kumimoji="0" lang="ru-RU" sz="1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1258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5016" cy="69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51DD7CE-F9CF-4B0A-B41A-97D50089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7886700" cy="159644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5EA4CF"/>
                </a:solidFill>
              </a:rPr>
              <a:t>Ожидаемые результаты: социальные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357580E-96F2-4A38-BB99-650CE77E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5041"/>
            <a:ext cx="7886700" cy="5031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2.5.2. </a:t>
            </a:r>
            <a:r>
              <a:rPr lang="ru-RU" b="1" dirty="0"/>
              <a:t>Социальные</a:t>
            </a:r>
            <a:r>
              <a:rPr lang="ru-RU" dirty="0"/>
              <a:t> </a:t>
            </a:r>
            <a:r>
              <a:rPr lang="ru-RU" b="1" dirty="0"/>
              <a:t>результаты реализации Практики</a:t>
            </a:r>
          </a:p>
          <a:p>
            <a:pPr algn="just"/>
            <a:r>
              <a:rPr lang="ru-RU" dirty="0" smtClean="0">
                <a:solidFill>
                  <a:schemeClr val="accent2"/>
                </a:solidFill>
              </a:rPr>
              <a:t>Формулировки </a:t>
            </a:r>
            <a:r>
              <a:rPr lang="ru-RU" dirty="0">
                <a:solidFill>
                  <a:schemeClr val="accent2"/>
                </a:solidFill>
              </a:rPr>
              <a:t>социальных результатов = выбранные </a:t>
            </a:r>
            <a:r>
              <a:rPr lang="ru-RU" dirty="0">
                <a:solidFill>
                  <a:srgbClr val="FF0000"/>
                </a:solidFill>
              </a:rPr>
              <a:t>вами в «2.2. Проблемы целевых групп</a:t>
            </a:r>
            <a:r>
              <a:rPr lang="ru-RU" dirty="0">
                <a:solidFill>
                  <a:schemeClr val="accent2"/>
                </a:solidFill>
              </a:rPr>
              <a:t>, на решение которых направлена Практика; социальные результаты применения Практики для целевых групп»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! Помните про индивидуальные результаты из ваших конкурсных заявок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03450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4437112"/>
            <a:ext cx="8229600" cy="1678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0082" tIns="40083" rIns="40082" bIns="40083" anchor="b">
            <a:noAutofit/>
          </a:bodyPr>
          <a:lstStyle>
            <a:lvl1pPr defTabSz="883817">
              <a:lnSpc>
                <a:spcPct val="90000"/>
              </a:lnSpc>
              <a:defRPr sz="5800">
                <a:latin typeface="Calibri Light"/>
                <a:ea typeface="Calibri Light"/>
                <a:cs typeface="Calibri Light"/>
                <a:sym typeface="Calibri Light"/>
              </a:defRPr>
            </a:lvl1pPr>
            <a:lvl2pPr defTabSz="883817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2pPr>
            <a:lvl3pPr defTabSz="883817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3pPr>
            <a:lvl4pPr defTabSz="883817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4pPr>
            <a:lvl5pPr defTabSz="883817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5pPr>
            <a:lvl6pPr defTabSz="883817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6pPr>
            <a:lvl7pPr defTabSz="883817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7pPr>
            <a:lvl8pPr defTabSz="883817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8pPr>
            <a:lvl9pPr defTabSz="883817">
              <a:lnSpc>
                <a:spcPct val="90000"/>
              </a:lnSpc>
              <a:defRPr sz="42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r>
              <a:rPr lang="ru-RU" altLang="ru-RU" sz="4400" dirty="0">
                <a:solidFill>
                  <a:srgbClr val="5EA4CF"/>
                </a:solidFill>
              </a:rPr>
              <a:t>Заявка на 2018 г.</a:t>
            </a:r>
          </a:p>
          <a:p>
            <a:r>
              <a:rPr lang="ru-RU" altLang="ru-RU" sz="4400" dirty="0">
                <a:solidFill>
                  <a:srgbClr val="5EA4CF"/>
                </a:solidFill>
              </a:rPr>
              <a:t> по конкурсу </a:t>
            </a:r>
          </a:p>
          <a:p>
            <a:r>
              <a:rPr lang="ru-RU" altLang="ru-RU" sz="4400" dirty="0">
                <a:solidFill>
                  <a:srgbClr val="5EA4CF"/>
                </a:solidFill>
              </a:rPr>
              <a:t>«Семейный фарватер</a:t>
            </a:r>
            <a:r>
              <a:rPr lang="ru-RU" altLang="ru-RU" sz="4400" dirty="0" smtClean="0">
                <a:solidFill>
                  <a:srgbClr val="5EA4CF"/>
                </a:solidFill>
              </a:rPr>
              <a:t>»</a:t>
            </a:r>
          </a:p>
          <a:p>
            <a:r>
              <a:rPr lang="ru-RU" altLang="ru-RU" sz="4400" dirty="0" smtClean="0">
                <a:solidFill>
                  <a:srgbClr val="5EA4CF"/>
                </a:solidFill>
              </a:rPr>
              <a:t>5 ФЕВРАЛЯ 2018 </a:t>
            </a:r>
            <a:endParaRPr lang="en-US" altLang="ru-RU" sz="4400" dirty="0">
              <a:solidFill>
                <a:srgbClr val="5EA4CF"/>
              </a:solidFill>
            </a:endParaRPr>
          </a:p>
        </p:txBody>
      </p:sp>
      <p:pic>
        <p:nvPicPr>
          <p:cNvPr id="4" name="Picture 2" descr="D:\Ольга\Documents\Ольга Евдокимова\Работа\Благотворительность\2016\logo_АНО+E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08920"/>
            <a:ext cx="2896442" cy="48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51DD7CE-F9CF-4B0A-B41A-97D50089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0"/>
            <a:ext cx="7886700" cy="159644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5EA4CF"/>
                </a:solidFill>
              </a:rPr>
              <a:t>Ожидаемые результаты: социальные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4DF94DDA-F41A-4C09-8612-9EC346657A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37324781"/>
              </p:ext>
            </p:extLst>
          </p:nvPr>
        </p:nvGraphicFramePr>
        <p:xfrm>
          <a:off x="395536" y="1484784"/>
          <a:ext cx="8568952" cy="31712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43141">
                  <a:extLst>
                    <a:ext uri="{9D8B030D-6E8A-4147-A177-3AD203B41FA5}">
                      <a16:colId xmlns="" xmlns:a16="http://schemas.microsoft.com/office/drawing/2014/main" val="2968171512"/>
                    </a:ext>
                  </a:extLst>
                </a:gridCol>
                <a:gridCol w="1617199">
                  <a:extLst>
                    <a:ext uri="{9D8B030D-6E8A-4147-A177-3AD203B41FA5}">
                      <a16:colId xmlns="" xmlns:a16="http://schemas.microsoft.com/office/drawing/2014/main" val="1149869167"/>
                    </a:ext>
                  </a:extLst>
                </a:gridCol>
                <a:gridCol w="2729436">
                  <a:extLst>
                    <a:ext uri="{9D8B030D-6E8A-4147-A177-3AD203B41FA5}">
                      <a16:colId xmlns="" xmlns:a16="http://schemas.microsoft.com/office/drawing/2014/main" val="3213706405"/>
                    </a:ext>
                  </a:extLst>
                </a:gridCol>
                <a:gridCol w="791547">
                  <a:extLst>
                    <a:ext uri="{9D8B030D-6E8A-4147-A177-3AD203B41FA5}">
                      <a16:colId xmlns="" xmlns:a16="http://schemas.microsoft.com/office/drawing/2014/main" val="1708328928"/>
                    </a:ext>
                  </a:extLst>
                </a:gridCol>
                <a:gridCol w="791547">
                  <a:extLst>
                    <a:ext uri="{9D8B030D-6E8A-4147-A177-3AD203B41FA5}">
                      <a16:colId xmlns="" xmlns:a16="http://schemas.microsoft.com/office/drawing/2014/main" val="290429213"/>
                    </a:ext>
                  </a:extLst>
                </a:gridCol>
                <a:gridCol w="1896082">
                  <a:extLst>
                    <a:ext uri="{9D8B030D-6E8A-4147-A177-3AD203B41FA5}">
                      <a16:colId xmlns="" xmlns:a16="http://schemas.microsoft.com/office/drawing/2014/main" val="1188046375"/>
                    </a:ext>
                  </a:extLst>
                </a:gridCol>
              </a:tblGrid>
              <a:tr h="37671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Социальный результат </a:t>
                      </a:r>
                      <a:r>
                        <a:rPr lang="ru-RU" sz="1600" dirty="0" smtClean="0">
                          <a:effectLst/>
                        </a:rPr>
                        <a:t>(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ru-RU" sz="1600" baseline="0" dirty="0" err="1" smtClean="0">
                          <a:effectLst/>
                        </a:rPr>
                        <a:t>фт</a:t>
                      </a:r>
                      <a:r>
                        <a:rPr lang="en-US" sz="1600" baseline="0" dirty="0" smtClean="0">
                          <a:effectLst/>
                        </a:rPr>
                        <a:t>)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Показатели,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>
                          <a:effectLst/>
                        </a:rPr>
                        <a:t>важные для Фонда Тимченко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>
                          <a:effectLst/>
                        </a:rPr>
                        <a:t>Значения показателя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>
                          <a:effectLst/>
                        </a:rPr>
                        <a:t>Метод измерения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extLst>
                  <a:ext uri="{0D108BD9-81ED-4DB2-BD59-A6C34878D82A}">
                    <a16:rowId xmlns="" xmlns:a16="http://schemas.microsoft.com/office/drawing/2014/main" val="2244481182"/>
                  </a:ext>
                </a:extLst>
              </a:tr>
              <a:tr h="404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>
                          <a:effectLst/>
                        </a:rPr>
                        <a:t>Факт 2017 г.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План 2018 г.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6870436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extLst>
                  <a:ext uri="{0D108BD9-81ED-4DB2-BD59-A6C34878D82A}">
                    <a16:rowId xmlns="" xmlns:a16="http://schemas.microsoft.com/office/drawing/2014/main" val="1823867137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extLst>
                  <a:ext uri="{0D108BD9-81ED-4DB2-BD59-A6C34878D82A}">
                    <a16:rowId xmlns="" xmlns:a16="http://schemas.microsoft.com/office/drawing/2014/main" val="482514385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>
                          <a:effectLst/>
                        </a:rPr>
                        <a:t>…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extLst>
                  <a:ext uri="{0D108BD9-81ED-4DB2-BD59-A6C34878D82A}">
                    <a16:rowId xmlns="" xmlns:a16="http://schemas.microsoft.com/office/drawing/2014/main" val="2465665210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СОЦИАЛЬНЫЙ РЕЗУЛЬТАТ 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Индивидуальные показатели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extLst>
                  <a:ext uri="{0D108BD9-81ED-4DB2-BD59-A6C34878D82A}">
                    <a16:rowId xmlns="" xmlns:a16="http://schemas.microsoft.com/office/drawing/2014/main" val="1024538004"/>
                  </a:ext>
                </a:extLst>
              </a:tr>
              <a:tr h="376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665" marR="57665" marT="0" marB="0"/>
                </a:tc>
                <a:extLst>
                  <a:ext uri="{0D108BD9-81ED-4DB2-BD59-A6C34878D82A}">
                    <a16:rowId xmlns="" xmlns:a16="http://schemas.microsoft.com/office/drawing/2014/main" val="672827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423147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повышение родительской компетенции</a:t>
            </a:r>
          </a:p>
          <a:p>
            <a:r>
              <a:rPr lang="ru-RU" dirty="0" smtClean="0"/>
              <a:t>число семей, принявших участие в мероприятиях проекта, у которых наблюдается улучшение </a:t>
            </a:r>
            <a:r>
              <a:rPr lang="ru-RU" dirty="0" smtClean="0"/>
              <a:t>компетенций – ПРАВИЛЬНО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УЛУЧШЕНИЕ БЛАГОПОЛУЧИЯ СЕМЕЙ  - РЕЗУЛЬТАТ ВЕРХНЕГО УРОВНЯ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ТРЕБУЮЩИЙ ДОПОЛНИТЕЛЬНОГО РЕЗУЛЬТАТА И ПОКАЗАТЕЛЯ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51DD7CE-F9CF-4B0A-B41A-97D50089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08" y="0"/>
            <a:ext cx="7886700" cy="159644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5EA4CF"/>
                </a:solidFill>
              </a:rPr>
              <a:t>Реализация практики: общие вопросы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357580E-96F2-4A38-BB99-650CE77E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5041"/>
            <a:ext cx="7886700" cy="5031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2.6.	</a:t>
            </a:r>
            <a:r>
              <a:rPr lang="ru-RU" b="1" dirty="0"/>
              <a:t>Устойчивость</a:t>
            </a:r>
            <a:r>
              <a:rPr lang="ru-RU" dirty="0"/>
              <a:t> </a:t>
            </a:r>
            <a:r>
              <a:rPr lang="ru-RU" b="1" dirty="0"/>
              <a:t>ожидаемых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результатов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Практики для благополучателей </a:t>
            </a:r>
            <a:r>
              <a:rPr lang="ru-RU" b="1" dirty="0" smtClean="0"/>
              <a:t>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2.7. </a:t>
            </a:r>
            <a:r>
              <a:rPr lang="ru-RU" b="1" dirty="0"/>
              <a:t>Обстоятельства, которые могут воспрепятствовать успешной реализации Практики, и действия, которые предприняты (или будут предприняты) для снижения </a:t>
            </a:r>
            <a:r>
              <a:rPr lang="ru-RU" b="1" dirty="0" smtClean="0"/>
              <a:t>рисков 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СМ. РАЗДЕЛ ТРУДНОСТИ В ОТЧЕТЕ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AD9AFC28-EBB1-4C97-9BC3-674EC6B21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9777570"/>
              </p:ext>
            </p:extLst>
          </p:nvPr>
        </p:nvGraphicFramePr>
        <p:xfrm>
          <a:off x="628650" y="4437112"/>
          <a:ext cx="7886700" cy="174400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55385">
                  <a:extLst>
                    <a:ext uri="{9D8B030D-6E8A-4147-A177-3AD203B41FA5}">
                      <a16:colId xmlns="" xmlns:a16="http://schemas.microsoft.com/office/drawing/2014/main" val="1425849742"/>
                    </a:ext>
                  </a:extLst>
                </a:gridCol>
                <a:gridCol w="3382560">
                  <a:extLst>
                    <a:ext uri="{9D8B030D-6E8A-4147-A177-3AD203B41FA5}">
                      <a16:colId xmlns="" xmlns:a16="http://schemas.microsoft.com/office/drawing/2014/main" val="4164334711"/>
                    </a:ext>
                  </a:extLst>
                </a:gridCol>
                <a:gridCol w="3748755">
                  <a:extLst>
                    <a:ext uri="{9D8B030D-6E8A-4147-A177-3AD203B41FA5}">
                      <a16:colId xmlns="" xmlns:a16="http://schemas.microsoft.com/office/drawing/2014/main" val="3633516772"/>
                    </a:ext>
                  </a:extLst>
                </a:gridCol>
              </a:tblGrid>
              <a:tr h="634661"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</a:p>
                    <a:p>
                      <a:pPr marL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п/п</a:t>
                      </a:r>
                    </a:p>
                    <a:p>
                      <a:pPr marL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Ключевые риски</a:t>
                      </a:r>
                    </a:p>
                    <a:p>
                      <a:pPr marL="539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8900" algn="l"/>
                          <a:tab pos="908050" algn="l"/>
                          <a:tab pos="1071563" algn="l"/>
                          <a:tab pos="2257425" algn="l"/>
                        </a:tabLst>
                      </a:pPr>
                      <a:r>
                        <a:rPr lang="ru-RU" sz="1600" dirty="0">
                          <a:effectLst/>
                        </a:rPr>
                        <a:t>Действия,	нацеленные	</a:t>
                      </a:r>
                      <a:r>
                        <a:rPr lang="ru-RU" sz="1600" dirty="0" smtClean="0">
                          <a:effectLst/>
                        </a:rPr>
                        <a:t> на</a:t>
                      </a:r>
                      <a:r>
                        <a:rPr lang="ru-RU" sz="1600" dirty="0">
                          <a:effectLst/>
                        </a:rPr>
                        <a:t>	снижение риска</a:t>
                      </a:r>
                    </a:p>
                    <a:p>
                      <a:pPr marL="5397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8050" algn="l"/>
                          <a:tab pos="1923415" algn="l"/>
                          <a:tab pos="2257425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945862477"/>
                  </a:ext>
                </a:extLst>
              </a:tr>
              <a:tr h="318496"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70270328"/>
                  </a:ext>
                </a:extLst>
              </a:tr>
              <a:tr h="303847"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907318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0957496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A020C2-C6CF-4A9C-B2AE-ECB590A2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Распространение практики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02B6C0-D53D-4856-B4B0-D9483F05D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774444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51DD7CE-F9CF-4B0A-B41A-97D50089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0"/>
            <a:ext cx="7886700" cy="159644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5EA4CF"/>
                </a:solidFill>
              </a:rPr>
              <a:t>Описание распространения Практики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357580E-96F2-4A38-BB99-650CE77E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5040"/>
            <a:ext cx="7886700" cy="51723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3.1.  </a:t>
            </a:r>
            <a:r>
              <a:rPr lang="ru-RU" b="1" dirty="0"/>
              <a:t>Проблемы</a:t>
            </a:r>
            <a:r>
              <a:rPr lang="ru-RU" dirty="0"/>
              <a:t> </a:t>
            </a:r>
            <a:r>
              <a:rPr lang="ru-RU" b="1" dirty="0"/>
              <a:t>целевых</a:t>
            </a:r>
            <a:r>
              <a:rPr lang="ru-RU" dirty="0"/>
              <a:t> </a:t>
            </a:r>
            <a:r>
              <a:rPr lang="ru-RU" b="1" dirty="0"/>
              <a:t>групп специалистов,</a:t>
            </a:r>
            <a:r>
              <a:rPr lang="ru-RU" dirty="0"/>
              <a:t> </a:t>
            </a:r>
            <a:r>
              <a:rPr lang="ru-RU" b="1" dirty="0"/>
              <a:t>на</a:t>
            </a:r>
            <a:r>
              <a:rPr lang="ru-RU" dirty="0"/>
              <a:t> </a:t>
            </a:r>
            <a:r>
              <a:rPr lang="ru-RU" b="1" dirty="0"/>
              <a:t>решение</a:t>
            </a:r>
            <a:r>
              <a:rPr lang="ru-RU" dirty="0"/>
              <a:t> </a:t>
            </a:r>
            <a:r>
              <a:rPr lang="ru-RU" b="1" dirty="0"/>
              <a:t>которых</a:t>
            </a:r>
            <a:r>
              <a:rPr lang="ru-RU" dirty="0"/>
              <a:t> </a:t>
            </a:r>
            <a:r>
              <a:rPr lang="ru-RU" b="1" dirty="0"/>
              <a:t>направлено распространение и внедрение</a:t>
            </a:r>
            <a:r>
              <a:rPr lang="ru-RU" dirty="0"/>
              <a:t> </a:t>
            </a:r>
            <a:r>
              <a:rPr lang="ru-RU" b="1" dirty="0"/>
              <a:t>Практики;</a:t>
            </a:r>
            <a:r>
              <a:rPr lang="ru-RU" dirty="0"/>
              <a:t> </a:t>
            </a:r>
            <a:r>
              <a:rPr lang="ru-RU" b="1" dirty="0"/>
              <a:t>социальные</a:t>
            </a:r>
            <a:r>
              <a:rPr lang="ru-RU" dirty="0"/>
              <a:t> </a:t>
            </a:r>
            <a:r>
              <a:rPr lang="ru-RU" b="1" dirty="0"/>
              <a:t>результаты</a:t>
            </a:r>
            <a:r>
              <a:rPr lang="ru-RU" dirty="0"/>
              <a:t> </a:t>
            </a:r>
            <a:r>
              <a:rPr lang="ru-RU" b="1" dirty="0"/>
              <a:t>распространения</a:t>
            </a:r>
            <a:r>
              <a:rPr lang="ru-RU" dirty="0"/>
              <a:t> </a:t>
            </a:r>
            <a:r>
              <a:rPr lang="ru-RU" b="1" dirty="0"/>
              <a:t>Практики</a:t>
            </a:r>
            <a:r>
              <a:rPr lang="ru-RU" dirty="0"/>
              <a:t> </a:t>
            </a:r>
          </a:p>
          <a:p>
            <a:pPr marL="0" indent="0" algn="just">
              <a:buNone/>
            </a:pPr>
            <a:r>
              <a:rPr lang="ru-RU" dirty="0"/>
              <a:t>По аналогии с реализацией Практики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2"/>
                </a:solidFill>
              </a:rPr>
              <a:t>На выбор из списка:</a:t>
            </a:r>
          </a:p>
          <a:p>
            <a:pPr algn="just"/>
            <a:r>
              <a:rPr lang="ru-RU" dirty="0">
                <a:solidFill>
                  <a:schemeClr val="accent2"/>
                </a:solidFill>
              </a:rPr>
              <a:t>Целевые группы специалистов</a:t>
            </a:r>
          </a:p>
          <a:p>
            <a:pPr algn="just"/>
            <a:r>
              <a:rPr lang="ru-RU" dirty="0">
                <a:solidFill>
                  <a:schemeClr val="accent2"/>
                </a:solidFill>
              </a:rPr>
              <a:t>Проблемы – максимально </a:t>
            </a:r>
            <a:r>
              <a:rPr lang="ru-RU" dirty="0">
                <a:solidFill>
                  <a:srgbClr val="FF0000"/>
                </a:solidFill>
              </a:rPr>
              <a:t>конкретное описание </a:t>
            </a:r>
            <a:r>
              <a:rPr lang="ru-RU" dirty="0">
                <a:solidFill>
                  <a:schemeClr val="accent2"/>
                </a:solidFill>
              </a:rPr>
              <a:t>(ссылки на ваш опыт / исследования / обратную связь и запросы специалистов)</a:t>
            </a:r>
          </a:p>
          <a:p>
            <a:pPr algn="just"/>
            <a:r>
              <a:rPr lang="ru-RU" dirty="0">
                <a:solidFill>
                  <a:schemeClr val="accent2"/>
                </a:solidFill>
              </a:rPr>
              <a:t>Социальные результаты распространения Практики</a:t>
            </a:r>
          </a:p>
          <a:p>
            <a:pPr algn="just"/>
            <a:r>
              <a:rPr lang="ru-RU" dirty="0">
                <a:solidFill>
                  <a:schemeClr val="accent2"/>
                </a:solidFill>
              </a:rPr>
              <a:t>!Отметить, есть ли в данной целевой группе специалисты организаций – участников конкурсов «Семейный Фарватер» и «Курс на семью»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43724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1052736"/>
            <a:ext cx="9051149" cy="530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96944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9677"/>
            <a:ext cx="8640960" cy="667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51DD7CE-F9CF-4B0A-B41A-97D50089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171400"/>
            <a:ext cx="7886700" cy="159644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5EA4CF"/>
                </a:solidFill>
              </a:rPr>
              <a:t>Общие принципы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357580E-96F2-4A38-BB99-650CE77E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5031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(1) 3 блока 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- Реализация практики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- Распространение и внедрение практики (!!!) 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- Мониторинг и оценка (!!!!) </a:t>
            </a:r>
          </a:p>
          <a:p>
            <a:pPr algn="just">
              <a:buNone/>
            </a:pPr>
            <a:r>
              <a:rPr lang="ru-RU" dirty="0" smtClean="0"/>
              <a:t>(2) Взаимосвязь блоков! </a:t>
            </a:r>
          </a:p>
          <a:p>
            <a:pPr algn="just">
              <a:buNone/>
            </a:pPr>
            <a:r>
              <a:rPr lang="ru-RU" dirty="0" smtClean="0"/>
              <a:t>      Взаимосвязь разделов внутри блоков! </a:t>
            </a:r>
          </a:p>
          <a:p>
            <a:pPr algn="just">
              <a:buNone/>
            </a:pPr>
            <a:r>
              <a:rPr lang="ru-RU" dirty="0" smtClean="0"/>
              <a:t>(3) ЗАПОЛНЯЕТСЯ В </a:t>
            </a:r>
            <a:r>
              <a:rPr lang="en-US" dirty="0" smtClean="0"/>
              <a:t>WORD, </a:t>
            </a:r>
            <a:r>
              <a:rPr lang="ru-RU" dirty="0" smtClean="0"/>
              <a:t>НО С СОБЛЮДЕНИЕМ ТРЕБОВАНИЯМ К ПОЛЯМ </a:t>
            </a:r>
          </a:p>
          <a:p>
            <a:pPr algn="just">
              <a:buNone/>
            </a:pPr>
            <a:r>
              <a:rPr lang="ru-RU" dirty="0" smtClean="0"/>
              <a:t>(4) Введены новые поля </a:t>
            </a: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314178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51DD7CE-F9CF-4B0A-B41A-97D50089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0"/>
            <a:ext cx="7886700" cy="159644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5EA4CF"/>
                </a:solidFill>
              </a:rPr>
              <a:t>Описание распространения Практики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357580E-96F2-4A38-BB99-650CE77E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5040"/>
            <a:ext cx="7886700" cy="531632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3.2. </a:t>
            </a:r>
            <a:r>
              <a:rPr lang="ru-RU" b="1" dirty="0"/>
              <a:t>Цель</a:t>
            </a:r>
            <a:r>
              <a:rPr lang="ru-RU" dirty="0"/>
              <a:t> </a:t>
            </a:r>
            <a:r>
              <a:rPr lang="ru-RU" b="1" dirty="0"/>
              <a:t>проекта</a:t>
            </a:r>
            <a:r>
              <a:rPr lang="ru-RU" dirty="0"/>
              <a:t> </a:t>
            </a:r>
            <a:r>
              <a:rPr lang="ru-RU" b="1" dirty="0"/>
              <a:t>(распространение и </a:t>
            </a:r>
            <a:r>
              <a:rPr lang="ru-RU" b="1" dirty="0">
                <a:solidFill>
                  <a:srgbClr val="FF0000"/>
                </a:solidFill>
              </a:rPr>
              <a:t>внедрение</a:t>
            </a:r>
            <a:r>
              <a:rPr lang="ru-RU" dirty="0"/>
              <a:t> </a:t>
            </a:r>
            <a:r>
              <a:rPr lang="ru-RU" b="1" dirty="0"/>
              <a:t>практики) </a:t>
            </a:r>
            <a:r>
              <a:rPr lang="ru-RU" dirty="0">
                <a:solidFill>
                  <a:schemeClr val="accent2"/>
                </a:solidFill>
              </a:rPr>
              <a:t>– цель уточняется для каждого из 3 блоков заявки. Отражает движение в направлении решения указанных проблем.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Некоторые типичные проблемы: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Дефицит определенных знаний и навыков у определенной группы специалистов; «эксклюзивность» технологий, навыков и отсутствие альтернативных источников, где им можно было бы обучиться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Нехватка методических материалов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Отсутствия эффективных практик, решающих актуальную социальную проблему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Организационная сложность внедрения и применения эффективных практик, потребность в </a:t>
            </a:r>
            <a:r>
              <a:rPr lang="ru-RU" dirty="0" err="1">
                <a:solidFill>
                  <a:schemeClr val="tx1"/>
                </a:solidFill>
              </a:rPr>
              <a:t>супервизорском</a:t>
            </a:r>
            <a:r>
              <a:rPr lang="ru-RU" dirty="0">
                <a:solidFill>
                  <a:schemeClr val="tx1"/>
                </a:solidFill>
              </a:rPr>
              <a:t> сопровождении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Сложности с принятием практики органами власти – потребность в просвещении и обучении управляющих сотрудников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3857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467544" y="1124744"/>
            <a:ext cx="820891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(распространение и внедрение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практики)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Основной целью проекта является привлечение внимания профессионального сообщества, органов государственной власти к проблеме отказа и высокого риска размещения в учреждениях детей первых лет жизни. Для качественной работы с целевой группой будет разработан и внедрен Регламент межведомственного взаимодействия субъектов профилактики, который позволит гармонизировать действия специалистов, направленные на помощь семье в разрешении трудной жизненной ситуации.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Также целью проекта являются уменьшение количества отказов от новорожденных в родильных домах и больницах, уменьшение количества детей, в том числе с ОВЗ, размещенных в домах ребенка.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endPara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95536" y="3717032"/>
            <a:ext cx="7920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3.2.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(распространение и внедрение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практики)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Повышение доступности и качества  профессиональной помощи семьям и детям в области профилактики социального сиротства  в </a:t>
            </a:r>
            <a:r>
              <a:rPr lang="ru-RU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области и передача наработанного опыта специалистам в других организациях.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9113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гражданского общества через консолидацию ресурсов  СО НКО в решении социальных задач общества на базе Ресурсного центра </a:t>
            </a:r>
            <a:r>
              <a:rPr lang="ru-RU" sz="2000" b="0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51DD7CE-F9CF-4B0A-B41A-97D50089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0"/>
            <a:ext cx="7886700" cy="159644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5EA4CF"/>
                </a:solidFill>
              </a:rPr>
              <a:t>Результаты распространения Практики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357580E-96F2-4A38-BB99-650CE77E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5040"/>
            <a:ext cx="7886700" cy="51723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3.3. </a:t>
            </a:r>
            <a:r>
              <a:rPr lang="ru-RU" b="1" dirty="0"/>
              <a:t>Результаты распространения практики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3.3.1. </a:t>
            </a:r>
            <a:r>
              <a:rPr lang="ru-RU" b="1" dirty="0"/>
              <a:t>Непосредственные</a:t>
            </a:r>
            <a:r>
              <a:rPr lang="ru-RU" dirty="0"/>
              <a:t> </a:t>
            </a:r>
            <a:r>
              <a:rPr lang="ru-RU" b="1" dirty="0"/>
              <a:t>результаты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3.3.2. </a:t>
            </a:r>
            <a:r>
              <a:rPr lang="ru-RU" b="1" dirty="0">
                <a:solidFill>
                  <a:srgbClr val="FF0000"/>
                </a:solidFill>
              </a:rPr>
              <a:t>Социальные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результаты распространения </a:t>
            </a:r>
            <a:r>
              <a:rPr lang="ru-RU" b="1" dirty="0" smtClean="0">
                <a:solidFill>
                  <a:srgbClr val="FF0000"/>
                </a:solidFill>
              </a:rPr>
              <a:t>практики – очень важно внедрение!!!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/>
              <a:t>Аналогично блоку Реализация Практики</a:t>
            </a:r>
          </a:p>
          <a:p>
            <a:pPr marL="0" indent="0" algn="just">
              <a:buNone/>
            </a:pPr>
            <a:r>
              <a:rPr lang="ru-RU" dirty="0"/>
              <a:t>3.4.	</a:t>
            </a:r>
            <a:r>
              <a:rPr lang="ru-RU" b="1" dirty="0"/>
              <a:t>Устойчивость</a:t>
            </a:r>
            <a:r>
              <a:rPr lang="ru-RU" dirty="0"/>
              <a:t> </a:t>
            </a:r>
            <a:r>
              <a:rPr lang="ru-RU" b="1" dirty="0"/>
              <a:t>ожидаемых</a:t>
            </a:r>
            <a:r>
              <a:rPr lang="ru-RU" dirty="0"/>
              <a:t> </a:t>
            </a:r>
            <a:r>
              <a:rPr lang="ru-RU" b="1" dirty="0"/>
              <a:t>результатов</a:t>
            </a:r>
            <a:r>
              <a:rPr lang="ru-RU" dirty="0"/>
              <a:t> </a:t>
            </a:r>
            <a:r>
              <a:rPr lang="ru-RU" b="1" dirty="0" smtClean="0"/>
              <a:t>распространения и внедрения  Практики 	</a:t>
            </a:r>
            <a:r>
              <a:rPr lang="ru-RU" b="1" dirty="0" smtClean="0">
                <a:solidFill>
                  <a:srgbClr val="FF0000"/>
                </a:solidFill>
              </a:rPr>
              <a:t>ДЛЯ БЛАГОПОЛУЧАТЕЛЕЙ (ЦГ – СПЕЦИАЛИСТЫ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ОРГАНИЗАЦИИ )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/>
              <a:t>3.5. </a:t>
            </a:r>
            <a:r>
              <a:rPr lang="ru-RU" b="1" dirty="0"/>
              <a:t>Обстоятельства, которые могут воспрепятствовать успешному распространению Практики, и действия, которые предприняты (или будут предприняты) для снижения рисков </a:t>
            </a:r>
            <a:r>
              <a:rPr lang="ru-RU" dirty="0"/>
              <a:t>– из годового отчета (на соответствующую тему)</a:t>
            </a:r>
          </a:p>
          <a:p>
            <a:pPr marL="0" indent="0" algn="just"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95947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51DD7CE-F9CF-4B0A-B41A-97D50089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0"/>
            <a:ext cx="7886700" cy="159644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5EA4CF"/>
                </a:solidFill>
              </a:rPr>
              <a:t>Результаты распространения Практики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="" xmlns:a16="http://schemas.microsoft.com/office/drawing/2014/main" id="{ECBD69B9-8164-4A77-8DA4-2EAB8E1149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26501189"/>
              </p:ext>
            </p:extLst>
          </p:nvPr>
        </p:nvGraphicFramePr>
        <p:xfrm>
          <a:off x="395536" y="1268760"/>
          <a:ext cx="8496945" cy="58887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4573">
                  <a:extLst>
                    <a:ext uri="{9D8B030D-6E8A-4147-A177-3AD203B41FA5}">
                      <a16:colId xmlns="" xmlns:a16="http://schemas.microsoft.com/office/drawing/2014/main" val="210067364"/>
                    </a:ext>
                  </a:extLst>
                </a:gridCol>
                <a:gridCol w="1167174">
                  <a:extLst>
                    <a:ext uri="{9D8B030D-6E8A-4147-A177-3AD203B41FA5}">
                      <a16:colId xmlns="" xmlns:a16="http://schemas.microsoft.com/office/drawing/2014/main" val="3084810501"/>
                    </a:ext>
                  </a:extLst>
                </a:gridCol>
                <a:gridCol w="1008129">
                  <a:extLst>
                    <a:ext uri="{9D8B030D-6E8A-4147-A177-3AD203B41FA5}">
                      <a16:colId xmlns="" xmlns:a16="http://schemas.microsoft.com/office/drawing/2014/main" val="829360397"/>
                    </a:ext>
                  </a:extLst>
                </a:gridCol>
                <a:gridCol w="920731">
                  <a:extLst>
                    <a:ext uri="{9D8B030D-6E8A-4147-A177-3AD203B41FA5}">
                      <a16:colId xmlns="" xmlns:a16="http://schemas.microsoft.com/office/drawing/2014/main" val="1160112828"/>
                    </a:ext>
                  </a:extLst>
                </a:gridCol>
                <a:gridCol w="792175">
                  <a:extLst>
                    <a:ext uri="{9D8B030D-6E8A-4147-A177-3AD203B41FA5}">
                      <a16:colId xmlns="" xmlns:a16="http://schemas.microsoft.com/office/drawing/2014/main" val="2799694573"/>
                    </a:ext>
                  </a:extLst>
                </a:gridCol>
                <a:gridCol w="504573">
                  <a:extLst>
                    <a:ext uri="{9D8B030D-6E8A-4147-A177-3AD203B41FA5}">
                      <a16:colId xmlns="" xmlns:a16="http://schemas.microsoft.com/office/drawing/2014/main" val="2719367050"/>
                    </a:ext>
                  </a:extLst>
                </a:gridCol>
                <a:gridCol w="441056">
                  <a:extLst>
                    <a:ext uri="{9D8B030D-6E8A-4147-A177-3AD203B41FA5}">
                      <a16:colId xmlns="" xmlns:a16="http://schemas.microsoft.com/office/drawing/2014/main" val="1106349755"/>
                    </a:ext>
                  </a:extLst>
                </a:gridCol>
                <a:gridCol w="432418">
                  <a:extLst>
                    <a:ext uri="{9D8B030D-6E8A-4147-A177-3AD203B41FA5}">
                      <a16:colId xmlns="" xmlns:a16="http://schemas.microsoft.com/office/drawing/2014/main" val="1419956959"/>
                    </a:ext>
                  </a:extLst>
                </a:gridCol>
                <a:gridCol w="422256">
                  <a:extLst>
                    <a:ext uri="{9D8B030D-6E8A-4147-A177-3AD203B41FA5}">
                      <a16:colId xmlns="" xmlns:a16="http://schemas.microsoft.com/office/drawing/2014/main" val="2573455107"/>
                    </a:ext>
                  </a:extLst>
                </a:gridCol>
                <a:gridCol w="1151930">
                  <a:extLst>
                    <a:ext uri="{9D8B030D-6E8A-4147-A177-3AD203B41FA5}">
                      <a16:colId xmlns="" xmlns:a16="http://schemas.microsoft.com/office/drawing/2014/main" val="791729968"/>
                    </a:ext>
                  </a:extLst>
                </a:gridCol>
                <a:gridCol w="1151930">
                  <a:extLst>
                    <a:ext uri="{9D8B030D-6E8A-4147-A177-3AD203B41FA5}">
                      <a16:colId xmlns="" xmlns:a16="http://schemas.microsoft.com/office/drawing/2014/main" val="422178759"/>
                    </a:ext>
                  </a:extLst>
                </a:gridCol>
              </a:tblGrid>
              <a:tr h="26625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№ п/п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услуги, мероприятия и пр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Формат распространения практики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Целевая группа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Период реализации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Целевые значения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Планируется ли сбор обратной связи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Метод  измерения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12219975"/>
                  </a:ext>
                </a:extLst>
              </a:tr>
              <a:tr h="848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Факт 2017 г.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План 2018 г.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6505264"/>
                  </a:ext>
                </a:extLst>
              </a:tr>
              <a:tr h="2529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Число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услуг 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меро-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приятий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Число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благо-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получа-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телей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Число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услуг 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меро-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приятий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Число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благо-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получа-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телей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55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44625762"/>
                  </a:ext>
                </a:extLst>
              </a:tr>
              <a:tr h="266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47029217"/>
                  </a:ext>
                </a:extLst>
              </a:tr>
              <a:tr h="266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63956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0461017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620688"/>
            <a:ext cx="10700696" cy="624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904874"/>
            <a:ext cx="925252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33475"/>
            <a:ext cx="8784976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808" y="1988840"/>
            <a:ext cx="8028384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ОБЯЗАТЕЛЬНО ДОЛЖНЫ БЫТЬ ПОКАЗАТЕЛИ, ХАРАКТЕРИЗИРУЩИЕ ИЗМЕНЕНИЯ, ПРОИСХОДЯЩИЕ В РЕЗУЛЬТАТЕ ВАШИХ АКТИВНОСТЕЙ ПО РАСППРОСРАНЕНИЮ!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FF0000"/>
                </a:solidFill>
              </a:rPr>
              <a:t>ИДЕАЛЬНО  - ПОКАЗАТЕЛЬ ВНЕДРЕНИЯ ПРАКТИКИ ИЛИ ЕЕ ЭЛЕМЕНТОВ </a:t>
            </a:r>
            <a:endParaRPr kumimoji="0" lang="ru-RU" sz="19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A020C2-C6CF-4A9C-B2AE-ECB590A2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Мониторинг и оценка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02B6C0-D53D-4856-B4B0-D9483F05D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218991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51DD7CE-F9CF-4B0A-B41A-97D50089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0"/>
            <a:ext cx="7886700" cy="159644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5EA4CF"/>
                </a:solidFill>
              </a:rPr>
              <a:t>Потенциал и планы по блоку </a:t>
            </a:r>
            <a:r>
              <a:rPr lang="ru-RU" sz="2800" b="1" dirty="0" err="1">
                <a:solidFill>
                  <a:srgbClr val="5EA4CF"/>
                </a:solidFill>
              </a:rPr>
              <a:t>МиО</a:t>
            </a:r>
            <a:endParaRPr lang="ru-RU" sz="2800" b="1" dirty="0">
              <a:solidFill>
                <a:srgbClr val="5EA4CF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357580E-96F2-4A38-BB99-650CE77E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5040"/>
            <a:ext cx="7886700" cy="51723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4.1. Организационный потенциал вашей организации в области планирования, мониторинга, измерения и оценки социальных программ </a:t>
            </a:r>
            <a:r>
              <a:rPr lang="ru-RU" dirty="0">
                <a:solidFill>
                  <a:schemeClr val="accent2"/>
                </a:solidFill>
              </a:rPr>
              <a:t>– крайне важно пересмотреть с учетом нового опыта, знаний</a:t>
            </a:r>
          </a:p>
          <a:p>
            <a:pPr algn="just"/>
            <a:r>
              <a:rPr lang="ru-RU" dirty="0">
                <a:solidFill>
                  <a:schemeClr val="accent2"/>
                </a:solidFill>
              </a:rPr>
              <a:t>Что-то улучшилось / появилось новое</a:t>
            </a:r>
          </a:p>
          <a:p>
            <a:pPr algn="just"/>
            <a:r>
              <a:rPr lang="ru-RU" dirty="0">
                <a:solidFill>
                  <a:schemeClr val="accent2"/>
                </a:solidFill>
              </a:rPr>
              <a:t>На что-то вы стали смотреть более критично</a:t>
            </a:r>
          </a:p>
          <a:p>
            <a:pPr marL="0" indent="0" algn="just">
              <a:buNone/>
            </a:pPr>
            <a:r>
              <a:rPr lang="ru-RU" b="1" dirty="0"/>
              <a:t>4.2.</a:t>
            </a:r>
            <a:r>
              <a:rPr lang="ru-RU" dirty="0"/>
              <a:t> </a:t>
            </a:r>
            <a:r>
              <a:rPr lang="ru-RU" b="1" dirty="0"/>
              <a:t>Цель</a:t>
            </a:r>
            <a:r>
              <a:rPr lang="ru-RU" dirty="0"/>
              <a:t> </a:t>
            </a:r>
            <a:r>
              <a:rPr lang="ru-RU" b="1" dirty="0"/>
              <a:t>проекта</a:t>
            </a:r>
            <a:r>
              <a:rPr lang="ru-RU" dirty="0"/>
              <a:t> </a:t>
            </a:r>
            <a:r>
              <a:rPr lang="ru-RU" b="1" dirty="0"/>
              <a:t>(в отношении блока мониторинга и оценки) </a:t>
            </a:r>
            <a:r>
              <a:rPr lang="ru-RU" dirty="0"/>
              <a:t>– </a:t>
            </a:r>
            <a:r>
              <a:rPr lang="ru-RU" dirty="0">
                <a:solidFill>
                  <a:schemeClr val="accent2"/>
                </a:solidFill>
              </a:rPr>
              <a:t>не только организационное развитие, но и повышения уровня доказанности практики (оценка, в том числе, с участием </a:t>
            </a:r>
            <a:r>
              <a:rPr lang="ru-RU" dirty="0" err="1">
                <a:solidFill>
                  <a:schemeClr val="accent2"/>
                </a:solidFill>
              </a:rPr>
              <a:t>благополучателей</a:t>
            </a:r>
            <a:r>
              <a:rPr lang="ru-RU" dirty="0">
                <a:solidFill>
                  <a:schemeClr val="accent2"/>
                </a:solidFill>
              </a:rPr>
              <a:t>)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7321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367E53F-9B77-44FC-AF9E-6DD7ED3AF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Реализация практики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95C26BD-3A52-40C5-B711-FDCD0DCCA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815415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51DD7CE-F9CF-4B0A-B41A-97D50089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0"/>
            <a:ext cx="7886700" cy="159644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5EA4CF"/>
                </a:solidFill>
              </a:rPr>
              <a:t>Ожидаемые результаты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357580E-96F2-4A38-BB99-650CE77E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5040"/>
            <a:ext cx="7886700" cy="51723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4.3 Ожидаемые результаты проекта по блоку «Мониторинг и оценка результатов, повышение организационного потенциала»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/>
                </a:solidFill>
              </a:rPr>
              <a:t>Выбор результатов из предложенных по разделам:</a:t>
            </a:r>
          </a:p>
          <a:p>
            <a:r>
              <a:rPr lang="ru-RU" dirty="0">
                <a:solidFill>
                  <a:schemeClr val="accent2"/>
                </a:solidFill>
              </a:rPr>
              <a:t>Опыт</a:t>
            </a:r>
          </a:p>
          <a:p>
            <a:r>
              <a:rPr lang="ru-RU" dirty="0">
                <a:solidFill>
                  <a:schemeClr val="accent2"/>
                </a:solidFill>
              </a:rPr>
              <a:t>Процессы</a:t>
            </a:r>
          </a:p>
          <a:p>
            <a:r>
              <a:rPr lang="ru-RU" dirty="0">
                <a:solidFill>
                  <a:schemeClr val="accent2"/>
                </a:solidFill>
              </a:rPr>
              <a:t>Повышения уровня знаний и навыков сотрудников</a:t>
            </a:r>
          </a:p>
          <a:p>
            <a:r>
              <a:rPr lang="ru-RU" dirty="0">
                <a:solidFill>
                  <a:schemeClr val="accent2"/>
                </a:solidFill>
              </a:rPr>
              <a:t>Ресурсы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2"/>
                </a:solidFill>
              </a:rPr>
              <a:t>Нужно определить: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РЕЗУЛЬТАТ</a:t>
            </a:r>
            <a:r>
              <a:rPr lang="en-US" dirty="0" smtClean="0">
                <a:solidFill>
                  <a:schemeClr val="accent2"/>
                </a:solidFill>
              </a:rPr>
              <a:t>/</a:t>
            </a:r>
            <a:r>
              <a:rPr lang="ru-RU" dirty="0" smtClean="0">
                <a:solidFill>
                  <a:schemeClr val="accent2"/>
                </a:solidFill>
              </a:rPr>
              <a:t>Показатель 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ru-RU" dirty="0" smtClean="0">
                <a:solidFill>
                  <a:srgbClr val="FF0000"/>
                </a:solidFill>
              </a:rPr>
              <a:t>БУДУТ ИЗМЕНЕНИЯ В ФОРМЕ!!!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chemeClr val="accent2"/>
                </a:solidFill>
              </a:rPr>
              <a:t>Метод измерения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76937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836712"/>
            <a:ext cx="8208912" cy="969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Не надо использовать все предлагаемые результаты!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000000"/>
                </a:solidFill>
              </a:rPr>
              <a:t>Сфокусируйтесь на главном, но очень четко сформулируйте результат и </a:t>
            </a:r>
            <a:r>
              <a:rPr lang="en-US" sz="1900" dirty="0" smtClean="0">
                <a:solidFill>
                  <a:srgbClr val="000000"/>
                </a:solidFill>
              </a:rPr>
              <a:t>KPI </a:t>
            </a:r>
            <a:r>
              <a:rPr lang="ru-RU" sz="1900" dirty="0" smtClean="0">
                <a:solidFill>
                  <a:srgbClr val="000000"/>
                </a:solidFill>
              </a:rPr>
              <a:t>. </a:t>
            </a:r>
            <a:endParaRPr kumimoji="0" lang="ru-RU" sz="1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136904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9"/>
            <a:ext cx="7704856" cy="355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00175"/>
            <a:ext cx="8136904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51DD7CE-F9CF-4B0A-B41A-97D50089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0"/>
            <a:ext cx="7886700" cy="159644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5EA4CF"/>
                </a:solidFill>
              </a:rPr>
              <a:t>Устойчивость и риски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357580E-96F2-4A38-BB99-650CE77E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5040"/>
            <a:ext cx="7886700" cy="51723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4.4.	</a:t>
            </a:r>
            <a:r>
              <a:rPr lang="ru-RU" b="1" dirty="0"/>
              <a:t>Устойчивость</a:t>
            </a:r>
            <a:r>
              <a:rPr lang="ru-RU" dirty="0"/>
              <a:t> </a:t>
            </a:r>
            <a:r>
              <a:rPr lang="ru-RU" b="1" dirty="0"/>
              <a:t>ожидаемых</a:t>
            </a:r>
            <a:r>
              <a:rPr lang="ru-RU" dirty="0"/>
              <a:t> </a:t>
            </a:r>
            <a:r>
              <a:rPr lang="ru-RU" b="1" dirty="0"/>
              <a:t>результатов</a:t>
            </a:r>
            <a:r>
              <a:rPr lang="ru-RU" dirty="0"/>
              <a:t> </a:t>
            </a:r>
            <a:r>
              <a:rPr lang="ru-RU" b="1" dirty="0"/>
              <a:t>распространения Практики</a:t>
            </a:r>
          </a:p>
          <a:p>
            <a:pPr marL="0" indent="0" algn="just">
              <a:buNone/>
            </a:pPr>
            <a:r>
              <a:rPr lang="ru-RU" dirty="0"/>
              <a:t>4.5. </a:t>
            </a:r>
            <a:r>
              <a:rPr lang="ru-RU" b="1" dirty="0"/>
              <a:t>Обстоятельства, которые могут воспрепятствовать успешному распространению Практики, и действия, которые предприняты (или будут предприняты) для снижения рисков </a:t>
            </a:r>
            <a:r>
              <a:rPr lang="ru-RU" dirty="0"/>
              <a:t>– из годового отчета (на соответствующую тему)</a:t>
            </a:r>
          </a:p>
          <a:p>
            <a:pPr marL="0" indent="0" algn="just">
              <a:buNone/>
            </a:pP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29879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85D8DF-7904-40FB-BC86-2E43EA71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9D615C8-C5C8-4A26-91C4-7BF1D06EB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46534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51DD7CE-F9CF-4B0A-B41A-97D50089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171400"/>
            <a:ext cx="7886700" cy="159644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5EA4CF"/>
                </a:solidFill>
              </a:rPr>
              <a:t>Описание Практики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357580E-96F2-4A38-BB99-650CE77E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7886700" cy="51723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2.1.	Описание сути Практики</a:t>
            </a:r>
          </a:p>
          <a:p>
            <a:pPr marL="0" indent="0" algn="just">
              <a:buNone/>
            </a:pPr>
            <a:r>
              <a:rPr lang="ru-RU" dirty="0"/>
              <a:t>Данные можно взять из предыдущей заявки, уточнив их с учетом текущей ситуации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Описание активностей и происходящих вследствие этого 	социальных изменений + доказательства эффективности       (желательно с цифрами). Должно быть соответствие с 2.2.</a:t>
            </a:r>
            <a:r>
              <a:rPr lang="en-US" b="1" dirty="0" smtClean="0">
                <a:solidFill>
                  <a:srgbClr val="FF0000"/>
                </a:solidFill>
              </a:rPr>
              <a:t>, 2.5.1 </a:t>
            </a:r>
            <a:r>
              <a:rPr lang="ru-RU" b="1" dirty="0" smtClean="0">
                <a:solidFill>
                  <a:srgbClr val="FF0000"/>
                </a:solidFill>
              </a:rPr>
              <a:t>и 2.5.2.  </a:t>
            </a:r>
          </a:p>
          <a:p>
            <a:pPr marL="0" indent="0" algn="just">
              <a:buNone/>
            </a:pPr>
            <a:r>
              <a:rPr lang="ru-RU" b="1" dirty="0" smtClean="0"/>
              <a:t>2.1.1</a:t>
            </a:r>
            <a:r>
              <a:rPr lang="ru-RU" b="1" dirty="0"/>
              <a:t>. Какие изменения планируется внести в Практику?*</a:t>
            </a:r>
          </a:p>
          <a:p>
            <a:pPr marL="0" indent="0" algn="just">
              <a:buNone/>
            </a:pPr>
            <a:r>
              <a:rPr lang="ru-RU" dirty="0"/>
              <a:t>Необязательное поле – заполняется, если планируете внести такие изменения.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2"/>
                </a:solidFill>
              </a:rPr>
              <a:t>Источник изменений – ваш опыт </a:t>
            </a:r>
            <a:r>
              <a:rPr lang="ru-RU" i="1" dirty="0">
                <a:solidFill>
                  <a:schemeClr val="accent2"/>
                </a:solidFill>
              </a:rPr>
              <a:t>реализации</a:t>
            </a:r>
            <a:r>
              <a:rPr lang="ru-RU" dirty="0">
                <a:solidFill>
                  <a:schemeClr val="accent2"/>
                </a:solidFill>
              </a:rPr>
              <a:t> Практики + </a:t>
            </a:r>
            <a:r>
              <a:rPr lang="ru-RU" i="1" dirty="0">
                <a:solidFill>
                  <a:srgbClr val="FF0000"/>
                </a:solidFill>
              </a:rPr>
              <a:t>ее мониторинга и </a:t>
            </a:r>
            <a:r>
              <a:rPr lang="ru-RU" i="1" dirty="0" smtClean="0">
                <a:solidFill>
                  <a:srgbClr val="FF0000"/>
                </a:solidFill>
              </a:rPr>
              <a:t>оценки</a:t>
            </a:r>
          </a:p>
          <a:p>
            <a:pPr marL="0" indent="0" algn="just">
              <a:buNone/>
            </a:pPr>
            <a:endParaRPr lang="ru-RU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950549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5031224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Данная практика направлена </a:t>
            </a:r>
            <a:r>
              <a:rPr lang="ru-RU" i="1" dirty="0" smtClean="0">
                <a:solidFill>
                  <a:srgbClr val="FF0000"/>
                </a:solidFill>
              </a:rPr>
              <a:t>на предотвращение сиротства детей от 0 до 4 лет, </a:t>
            </a:r>
            <a:r>
              <a:rPr lang="ru-RU" i="1" dirty="0" smtClean="0"/>
              <a:t>в том числе детей-инвалидов, через оказание профессиональной помощи женщинам с малолетними детьми группы риска в родильных домах и больницах, семьям с малолетними детьми, желающим временно поместить или поместившим ребенка в дом ребенка. Организация комплексного профессионального сопровождения семей на этапе проживания кризисной ситуации позволит создать условия для формирования детско-родительских отношений, возврата ребенка в кровную семью. </a:t>
            </a:r>
            <a:r>
              <a:rPr lang="ru-RU" i="1" dirty="0" smtClean="0">
                <a:solidFill>
                  <a:srgbClr val="FF0000"/>
                </a:solidFill>
              </a:rPr>
              <a:t>Реализация проекта позволит уменьшить количество детей первых лет жизни, находящихся в учреждениях, в том числе детей с проблемами в развитии и сложным дефектом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0" y="278929"/>
            <a:ext cx="8280920" cy="657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E2F478-488A-4CFC-BA7C-A3C40D53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1920" y="-8005"/>
            <a:ext cx="5239493" cy="159644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5EA4CF"/>
                </a:solidFill>
              </a:rPr>
              <a:t>2.2. Целевые </a:t>
            </a:r>
            <a:r>
              <a:rPr lang="ru-RU" sz="2800" b="1" dirty="0">
                <a:solidFill>
                  <a:srgbClr val="5EA4CF"/>
                </a:solidFill>
              </a:rPr>
              <a:t>группы / проблемы</a:t>
            </a:r>
            <a:endParaRPr lang="ru-RU" sz="28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F89F6AA0-D0EE-456B-9E0B-F8F942CE57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58251288"/>
              </p:ext>
            </p:extLst>
          </p:nvPr>
        </p:nvGraphicFramePr>
        <p:xfrm>
          <a:off x="539552" y="1124744"/>
          <a:ext cx="8136904" cy="604589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7357">
                  <a:extLst>
                    <a:ext uri="{9D8B030D-6E8A-4147-A177-3AD203B41FA5}">
                      <a16:colId xmlns="" xmlns:a16="http://schemas.microsoft.com/office/drawing/2014/main" val="1483264861"/>
                    </a:ext>
                  </a:extLst>
                </a:gridCol>
                <a:gridCol w="2197840">
                  <a:extLst>
                    <a:ext uri="{9D8B030D-6E8A-4147-A177-3AD203B41FA5}">
                      <a16:colId xmlns="" xmlns:a16="http://schemas.microsoft.com/office/drawing/2014/main" val="3132210665"/>
                    </a:ext>
                  </a:extLst>
                </a:gridCol>
                <a:gridCol w="2897411">
                  <a:extLst>
                    <a:ext uri="{9D8B030D-6E8A-4147-A177-3AD203B41FA5}">
                      <a16:colId xmlns="" xmlns:a16="http://schemas.microsoft.com/office/drawing/2014/main" val="2159227022"/>
                    </a:ext>
                  </a:extLst>
                </a:gridCol>
                <a:gridCol w="2664296">
                  <a:extLst>
                    <a:ext uri="{9D8B030D-6E8A-4147-A177-3AD203B41FA5}">
                      <a16:colId xmlns="" xmlns:a16="http://schemas.microsoft.com/office/drawing/2014/main" val="1295534300"/>
                    </a:ext>
                  </a:extLst>
                </a:gridCol>
              </a:tblGrid>
              <a:tr h="178288"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№ </a:t>
                      </a:r>
                      <a:r>
                        <a:rPr lang="ru-RU" sz="1800" b="1" dirty="0" err="1">
                          <a:effectLst/>
                        </a:rPr>
                        <a:t>п</a:t>
                      </a:r>
                      <a:r>
                        <a:rPr lang="ru-RU" sz="1800" b="1" dirty="0">
                          <a:effectLst/>
                        </a:rPr>
                        <a:t>/</a:t>
                      </a:r>
                      <a:r>
                        <a:rPr lang="ru-RU" sz="1800" b="1" dirty="0" err="1">
                          <a:effectLst/>
                        </a:rPr>
                        <a:t>п</a:t>
                      </a:r>
                      <a:endParaRPr lang="ru-RU" sz="1800" b="1" dirty="0">
                        <a:effectLst/>
                      </a:endParaRPr>
                    </a:p>
                    <a:p>
                      <a:pPr marL="53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53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Целевая  группа (</a:t>
                      </a:r>
                      <a:r>
                        <a:rPr lang="ru-RU" sz="1800" b="1" dirty="0" err="1">
                          <a:effectLst/>
                        </a:rPr>
                        <a:t>благополучатели</a:t>
                      </a:r>
                      <a:r>
                        <a:rPr lang="ru-RU" sz="1800" b="1" dirty="0">
                          <a:effectLst/>
                        </a:rPr>
                        <a:t>) Практики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Основные проблемы целевой  группы, на решение которых направлена Практика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4760" algn="l"/>
                          <a:tab pos="176720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Социальные результаты применения Практики для целевых групп</a:t>
                      </a:r>
                    </a:p>
                    <a:p>
                      <a:pPr marL="5397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54760" algn="l"/>
                          <a:tab pos="1767205" algn="l"/>
                        </a:tabLs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623756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</a:p>
                    <a:p>
                      <a:pPr marL="53975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i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Кризисные кровные семьи с детьми -</a:t>
                      </a:r>
                    </a:p>
                    <a:p>
                      <a:pPr lvl="0"/>
                      <a:r>
                        <a:rPr lang="ru-RU" sz="1600" i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Родители (кризисные кровные семьи)</a:t>
                      </a:r>
                    </a:p>
                    <a:p>
                      <a:pPr marL="53975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600" i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/>
                          </a:solidFill>
                          <a:effectLst/>
                        </a:rPr>
                        <a:t>Матери в ТЖС, которые планировали отказаться от детей, часто испытывают трудности в отношениях с ребенком – не понимают его потребности, не могут поддерживать эмоциональный контакт (</a:t>
                      </a:r>
                      <a:r>
                        <a:rPr lang="ru-RU" sz="1600" i="1" dirty="0">
                          <a:solidFill>
                            <a:schemeClr val="tx2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ССЫЛКА</a:t>
                      </a:r>
                      <a:r>
                        <a:rPr lang="ru-RU" sz="1600" i="1" dirty="0">
                          <a:solidFill>
                            <a:schemeClr val="tx2"/>
                          </a:solidFill>
                          <a:effectLst/>
                        </a:rPr>
                        <a:t>). Если эти отношения не складываются, есть риск отказа от ребенка или его отобрания после выхода из центра (</a:t>
                      </a:r>
                      <a:r>
                        <a:rPr lang="ru-RU" sz="1600" i="1" dirty="0">
                          <a:solidFill>
                            <a:schemeClr val="tx2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10% случаев в нашей практике за 2011-2017 гг</a:t>
                      </a:r>
                      <a:r>
                        <a:rPr lang="ru-RU" sz="1600" i="1" dirty="0">
                          <a:solidFill>
                            <a:schemeClr val="tx2"/>
                          </a:solidFill>
                          <a:effectLst/>
                        </a:rPr>
                        <a:t>.).   </a:t>
                      </a:r>
                      <a:endParaRPr lang="ru-RU" sz="1600" i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15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Уменьшение количества отобраний (изъятий) / отказов детей из кровных и замещающих семей</a:t>
                      </a:r>
                      <a:r>
                        <a:rPr lang="ru-RU" sz="1600" i="1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ru-RU" sz="1600" i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64720605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87824" y="4365104"/>
            <a:ext cx="2772308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000000"/>
                </a:solidFill>
              </a:rPr>
              <a:t>ЦГ – проблема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000000"/>
                </a:solidFill>
              </a:rPr>
              <a:t>1</a:t>
            </a:r>
            <a:r>
              <a:rPr lang="ru-RU" sz="1900" dirty="0" smtClean="0">
                <a:solidFill>
                  <a:srgbClr val="000000"/>
                </a:solidFill>
              </a:rPr>
              <a:t> Проблема в строке!  </a:t>
            </a:r>
            <a:endParaRPr kumimoji="0" lang="ru-RU" sz="1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365104"/>
            <a:ext cx="2736304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ЧЕТКАЯ СЕГМЕНТАЦИЯ!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000000"/>
                </a:solidFill>
              </a:rPr>
              <a:t>1 ЦГ – 1 СТРОЧКА</a:t>
            </a:r>
            <a:r>
              <a:rPr kumimoji="0" lang="ru-RU" sz="19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lang="ru-RU" sz="1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077072"/>
            <a:ext cx="3563888" cy="15542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000000"/>
                </a:solidFill>
              </a:rPr>
              <a:t>1 Проблема  - 1 результат в строке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dirty="0" smtClean="0">
                <a:solidFill>
                  <a:srgbClr val="000000"/>
                </a:solidFill>
              </a:rPr>
              <a:t>Результат должен ЧЕТКО и ПРЯМО отражать решение</a:t>
            </a:r>
            <a:r>
              <a:rPr lang="en-US" sz="1900" dirty="0" smtClean="0">
                <a:solidFill>
                  <a:srgbClr val="000000"/>
                </a:solidFill>
              </a:rPr>
              <a:t>/</a:t>
            </a:r>
            <a:r>
              <a:rPr lang="ru-RU" sz="1900" dirty="0" smtClean="0">
                <a:solidFill>
                  <a:srgbClr val="000000"/>
                </a:solidFill>
              </a:rPr>
              <a:t>вклад в решение  проблемы </a:t>
            </a:r>
            <a:endParaRPr kumimoji="0" lang="ru-RU" sz="19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130959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51DD7CE-F9CF-4B0A-B41A-97D50089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171400"/>
            <a:ext cx="7886700" cy="1596441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>
                <a:solidFill>
                  <a:srgbClr val="5EA4CF"/>
                </a:solidFill>
              </a:rPr>
              <a:t>Целевые группы / проблемы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357580E-96F2-4A38-BB99-650CE77E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5041"/>
            <a:ext cx="7886700" cy="5031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2.2. Проблемы целевых групп, на решение которых направлена Практика; социальные результаты применения Практики для целевых групп </a:t>
            </a:r>
          </a:p>
          <a:p>
            <a:pPr marL="0" indent="0" algn="just">
              <a:buNone/>
            </a:pPr>
            <a:r>
              <a:rPr lang="ru-RU" dirty="0"/>
              <a:t>Данные можно взять из предыдущей заявки, уточнив их с учетом текущей ситуации.</a:t>
            </a:r>
          </a:p>
          <a:p>
            <a:pPr algn="just"/>
            <a:r>
              <a:rPr lang="ru-RU" dirty="0">
                <a:solidFill>
                  <a:schemeClr val="accent2"/>
                </a:solidFill>
              </a:rPr>
              <a:t>Более структурированно: 1 результат = 1 строка</a:t>
            </a:r>
          </a:p>
          <a:p>
            <a:pPr algn="just"/>
            <a:r>
              <a:rPr lang="ru-RU" dirty="0">
                <a:solidFill>
                  <a:schemeClr val="accent2"/>
                </a:solidFill>
              </a:rPr>
              <a:t>Целевые группы – выбор из списка</a:t>
            </a:r>
          </a:p>
          <a:p>
            <a:pPr algn="just"/>
            <a:r>
              <a:rPr lang="ru-RU" dirty="0">
                <a:solidFill>
                  <a:schemeClr val="accent2"/>
                </a:solidFill>
              </a:rPr>
              <a:t>Проблемы – максимально конкретное описание (ссылки на ваш опыт / исследования)</a:t>
            </a:r>
          </a:p>
          <a:p>
            <a:pPr algn="just"/>
            <a:r>
              <a:rPr lang="ru-RU" dirty="0">
                <a:solidFill>
                  <a:schemeClr val="accent2"/>
                </a:solidFill>
              </a:rPr>
              <a:t>Социальные результаты = Ключевые ожидаемые результаты конкурса (выбор из списка </a:t>
            </a:r>
            <a:r>
              <a:rPr lang="ru-RU" dirty="0">
                <a:solidFill>
                  <a:srgbClr val="FF0000"/>
                </a:solidFill>
              </a:rPr>
              <a:t>+ </a:t>
            </a:r>
            <a:r>
              <a:rPr lang="ru-RU" dirty="0" smtClean="0">
                <a:solidFill>
                  <a:srgbClr val="FF0000"/>
                </a:solidFill>
              </a:rPr>
              <a:t>НЕОБХОДИМОСТЬ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добавить свои)</a:t>
            </a:r>
          </a:p>
          <a:p>
            <a:pPr marL="0" indent="0"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3159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9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">
    <a:dk1>
      <a:srgbClr val="000000"/>
    </a:dk1>
    <a:lt1>
      <a:srgbClr val="FFFFFF"/>
    </a:lt1>
    <a:dk2>
      <a:srgbClr val="A7A7A7"/>
    </a:dk2>
    <a:lt2>
      <a:srgbClr val="535353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997</TotalTime>
  <Words>1878</Words>
  <Application>Microsoft Office PowerPoint</Application>
  <PresentationFormat>Экран (4:3)</PresentationFormat>
  <Paragraphs>363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Default</vt:lpstr>
      <vt:lpstr>Слайд 1</vt:lpstr>
      <vt:lpstr>Слайд 2</vt:lpstr>
      <vt:lpstr>Общие принципы</vt:lpstr>
      <vt:lpstr>Реализация практики</vt:lpstr>
      <vt:lpstr>Описание Практики</vt:lpstr>
      <vt:lpstr>Слайд 6</vt:lpstr>
      <vt:lpstr>Слайд 7</vt:lpstr>
      <vt:lpstr>2.2. Целевые группы / проблемы</vt:lpstr>
      <vt:lpstr>Целевые группы / проблемы</vt:lpstr>
      <vt:lpstr>Социальные результаты ФТ </vt:lpstr>
      <vt:lpstr>Слайд 11</vt:lpstr>
      <vt:lpstr>Слайд 12</vt:lpstr>
      <vt:lpstr>Целевые группы / проблемы</vt:lpstr>
      <vt:lpstr>Слайд 14</vt:lpstr>
      <vt:lpstr>Слайд 15</vt:lpstr>
      <vt:lpstr>Ожидаемые результаты: непосредственные</vt:lpstr>
      <vt:lpstr>Ожидаемые результаты: непосредственные</vt:lpstr>
      <vt:lpstr>Слайд 18</vt:lpstr>
      <vt:lpstr>Ожидаемые результаты: социальные</vt:lpstr>
      <vt:lpstr>Ожидаемые результаты: социальные</vt:lpstr>
      <vt:lpstr>Слайд 21</vt:lpstr>
      <vt:lpstr>Слайд 22</vt:lpstr>
      <vt:lpstr>Слайд 23</vt:lpstr>
      <vt:lpstr>Реализация практики: общие вопросы</vt:lpstr>
      <vt:lpstr>Распространение практики</vt:lpstr>
      <vt:lpstr>Описание распространения Практики</vt:lpstr>
      <vt:lpstr>Слайд 27</vt:lpstr>
      <vt:lpstr>Слайд 28</vt:lpstr>
      <vt:lpstr>Слайд 29</vt:lpstr>
      <vt:lpstr>Описание распространения Практики</vt:lpstr>
      <vt:lpstr>Слайд 31</vt:lpstr>
      <vt:lpstr>Результаты распространения Практики</vt:lpstr>
      <vt:lpstr>Результаты распространения Практики</vt:lpstr>
      <vt:lpstr>Слайд 34</vt:lpstr>
      <vt:lpstr>Слайд 35</vt:lpstr>
      <vt:lpstr>Слайд 36</vt:lpstr>
      <vt:lpstr>Слайд 37</vt:lpstr>
      <vt:lpstr>Мониторинг и оценка</vt:lpstr>
      <vt:lpstr>Потенциал и планы по блоку МиО</vt:lpstr>
      <vt:lpstr>Ожидаемые результаты</vt:lpstr>
      <vt:lpstr>Слайд 41</vt:lpstr>
      <vt:lpstr>Слайд 42</vt:lpstr>
      <vt:lpstr>Слайд 43</vt:lpstr>
      <vt:lpstr>Устойчивость и риски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 Timoschuk</dc:creator>
  <cp:lastModifiedBy>Ольга</cp:lastModifiedBy>
  <cp:revision>220</cp:revision>
  <cp:lastPrinted>2016-04-07T20:32:25Z</cp:lastPrinted>
  <dcterms:modified xsi:type="dcterms:W3CDTF">2018-02-04T16:30:00Z</dcterms:modified>
</cp:coreProperties>
</file>