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88.xml" ContentType="application/vnd.openxmlformats-officedocument.themeOverride+xml"/>
  <Override PartName="/ppt/theme/themeOverride89.xml" ContentType="application/vnd.openxmlformats-officedocument.themeOverride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99"/>
  </p:notesMasterIdLst>
  <p:sldIdLst>
    <p:sldId id="286" r:id="rId3"/>
    <p:sldId id="416" r:id="rId4"/>
    <p:sldId id="257" r:id="rId5"/>
    <p:sldId id="294" r:id="rId6"/>
    <p:sldId id="298" r:id="rId7"/>
    <p:sldId id="299" r:id="rId8"/>
    <p:sldId id="300" r:id="rId9"/>
    <p:sldId id="303" r:id="rId10"/>
    <p:sldId id="271" r:id="rId11"/>
    <p:sldId id="304" r:id="rId12"/>
    <p:sldId id="328" r:id="rId13"/>
    <p:sldId id="310" r:id="rId14"/>
    <p:sldId id="311" r:id="rId15"/>
    <p:sldId id="329" r:id="rId16"/>
    <p:sldId id="330" r:id="rId17"/>
    <p:sldId id="331" r:id="rId18"/>
    <p:sldId id="332" r:id="rId19"/>
    <p:sldId id="305" r:id="rId20"/>
    <p:sldId id="313" r:id="rId21"/>
    <p:sldId id="314" r:id="rId22"/>
    <p:sldId id="315" r:id="rId23"/>
    <p:sldId id="351" r:id="rId24"/>
    <p:sldId id="352" r:id="rId25"/>
    <p:sldId id="336" r:id="rId26"/>
    <p:sldId id="339" r:id="rId27"/>
    <p:sldId id="340" r:id="rId28"/>
    <p:sldId id="341" r:id="rId29"/>
    <p:sldId id="342" r:id="rId30"/>
    <p:sldId id="343" r:id="rId31"/>
    <p:sldId id="344" r:id="rId32"/>
    <p:sldId id="347" r:id="rId33"/>
    <p:sldId id="358" r:id="rId34"/>
    <p:sldId id="353" r:id="rId35"/>
    <p:sldId id="354" r:id="rId36"/>
    <p:sldId id="355" r:id="rId37"/>
    <p:sldId id="357" r:id="rId38"/>
    <p:sldId id="356" r:id="rId39"/>
    <p:sldId id="359" r:id="rId40"/>
    <p:sldId id="360" r:id="rId41"/>
    <p:sldId id="316" r:id="rId42"/>
    <p:sldId id="317" r:id="rId43"/>
    <p:sldId id="318" r:id="rId44"/>
    <p:sldId id="320" r:id="rId45"/>
    <p:sldId id="321" r:id="rId46"/>
    <p:sldId id="308" r:id="rId47"/>
    <p:sldId id="350" r:id="rId48"/>
    <p:sldId id="361" r:id="rId49"/>
    <p:sldId id="365" r:id="rId50"/>
    <p:sldId id="367" r:id="rId51"/>
    <p:sldId id="362" r:id="rId52"/>
    <p:sldId id="348" r:id="rId53"/>
    <p:sldId id="364" r:id="rId54"/>
    <p:sldId id="335" r:id="rId55"/>
    <p:sldId id="363" r:id="rId56"/>
    <p:sldId id="260" r:id="rId57"/>
    <p:sldId id="334" r:id="rId58"/>
    <p:sldId id="309" r:id="rId59"/>
    <p:sldId id="409" r:id="rId60"/>
    <p:sldId id="410" r:id="rId61"/>
    <p:sldId id="411" r:id="rId62"/>
    <p:sldId id="412" r:id="rId63"/>
    <p:sldId id="408" r:id="rId64"/>
    <p:sldId id="368" r:id="rId65"/>
    <p:sldId id="369" r:id="rId66"/>
    <p:sldId id="370" r:id="rId67"/>
    <p:sldId id="371" r:id="rId68"/>
    <p:sldId id="372" r:id="rId69"/>
    <p:sldId id="374" r:id="rId70"/>
    <p:sldId id="375" r:id="rId71"/>
    <p:sldId id="376" r:id="rId72"/>
    <p:sldId id="377" r:id="rId73"/>
    <p:sldId id="378" r:id="rId74"/>
    <p:sldId id="379" r:id="rId75"/>
    <p:sldId id="380" r:id="rId76"/>
    <p:sldId id="381" r:id="rId77"/>
    <p:sldId id="382" r:id="rId78"/>
    <p:sldId id="383" r:id="rId79"/>
    <p:sldId id="384" r:id="rId80"/>
    <p:sldId id="385" r:id="rId81"/>
    <p:sldId id="386" r:id="rId82"/>
    <p:sldId id="389" r:id="rId83"/>
    <p:sldId id="390" r:id="rId84"/>
    <p:sldId id="392" r:id="rId85"/>
    <p:sldId id="393" r:id="rId86"/>
    <p:sldId id="394" r:id="rId87"/>
    <p:sldId id="395" r:id="rId88"/>
    <p:sldId id="396" r:id="rId89"/>
    <p:sldId id="397" r:id="rId90"/>
    <p:sldId id="404" r:id="rId91"/>
    <p:sldId id="405" r:id="rId92"/>
    <p:sldId id="406" r:id="rId93"/>
    <p:sldId id="413" r:id="rId94"/>
    <p:sldId id="414" r:id="rId95"/>
    <p:sldId id="415" r:id="rId96"/>
    <p:sldId id="280" r:id="rId97"/>
    <p:sldId id="288" r:id="rId9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7133" autoAdjust="0"/>
  </p:normalViewPr>
  <p:slideViewPr>
    <p:cSldViewPr snapToGrid="0">
      <p:cViewPr varScale="1">
        <p:scale>
          <a:sx n="67" d="100"/>
          <a:sy n="67" d="100"/>
        </p:scale>
        <p:origin x="12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3FF2AC-0E89-4D7F-A950-DDE1C7EF1CD0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DFE858-9148-4C48-9795-4D6FBDE2F095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Постановка задачи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5D7776DB-C869-4A49-977A-B1E4BB78D716}" type="parTrans" cxnId="{89C3A9C5-AA68-42AB-98B1-56A07FEDBA0A}">
      <dgm:prSet/>
      <dgm:spPr/>
      <dgm:t>
        <a:bodyPr/>
        <a:lstStyle/>
        <a:p>
          <a:endParaRPr lang="ru-RU"/>
        </a:p>
      </dgm:t>
    </dgm:pt>
    <dgm:pt modelId="{BA0C177F-586D-4706-895E-03BC369CBD16}" type="sibTrans" cxnId="{89C3A9C5-AA68-42AB-98B1-56A07FEDBA0A}">
      <dgm:prSet/>
      <dgm:spPr/>
      <dgm:t>
        <a:bodyPr/>
        <a:lstStyle/>
        <a:p>
          <a:endParaRPr lang="ru-RU"/>
        </a:p>
      </dgm:t>
    </dgm:pt>
    <dgm:pt modelId="{608A53A8-EF5F-43B5-8D87-A83F56DAA90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Планирование оценки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3BDFE1E2-25F7-4C11-B66F-34C4CF7048EE}" type="parTrans" cxnId="{53DBFBE9-E296-4302-96E4-22BCFE817E8D}">
      <dgm:prSet/>
      <dgm:spPr/>
      <dgm:t>
        <a:bodyPr/>
        <a:lstStyle/>
        <a:p>
          <a:endParaRPr lang="ru-RU"/>
        </a:p>
      </dgm:t>
    </dgm:pt>
    <dgm:pt modelId="{48303FE3-FE87-4E6B-AE07-5EEF117E4705}" type="sibTrans" cxnId="{53DBFBE9-E296-4302-96E4-22BCFE817E8D}">
      <dgm:prSet/>
      <dgm:spPr/>
      <dgm:t>
        <a:bodyPr/>
        <a:lstStyle/>
        <a:p>
          <a:endParaRPr lang="ru-RU"/>
        </a:p>
      </dgm:t>
    </dgm:pt>
    <dgm:pt modelId="{83533D0E-B6A4-4E90-85A1-42DA2C2CA076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Сбор данных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2CB0521E-6E12-4F9A-8540-8E544D0EEAD7}" type="parTrans" cxnId="{91A1BE54-3706-4145-AEB7-2127D3675607}">
      <dgm:prSet/>
      <dgm:spPr/>
      <dgm:t>
        <a:bodyPr/>
        <a:lstStyle/>
        <a:p>
          <a:endParaRPr lang="ru-RU"/>
        </a:p>
      </dgm:t>
    </dgm:pt>
    <dgm:pt modelId="{7033C3F5-7BA8-4C0B-92E2-3158308BA619}" type="sibTrans" cxnId="{91A1BE54-3706-4145-AEB7-2127D3675607}">
      <dgm:prSet/>
      <dgm:spPr/>
      <dgm:t>
        <a:bodyPr/>
        <a:lstStyle/>
        <a:p>
          <a:endParaRPr lang="ru-RU"/>
        </a:p>
      </dgm:t>
    </dgm:pt>
    <dgm:pt modelId="{153B5886-E237-4A25-B437-09F4EFAFCF62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Анализ данных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E1F34290-6FFE-441D-914D-D92C0BEE2CE2}" type="parTrans" cxnId="{6960B4E2-27AD-46B3-9B34-CEEB687656B9}">
      <dgm:prSet/>
      <dgm:spPr/>
      <dgm:t>
        <a:bodyPr/>
        <a:lstStyle/>
        <a:p>
          <a:endParaRPr lang="ru-RU"/>
        </a:p>
      </dgm:t>
    </dgm:pt>
    <dgm:pt modelId="{E3DFA28C-4280-4E55-B9E4-4188356E20F3}" type="sibTrans" cxnId="{6960B4E2-27AD-46B3-9B34-CEEB687656B9}">
      <dgm:prSet/>
      <dgm:spPr/>
      <dgm:t>
        <a:bodyPr/>
        <a:lstStyle/>
        <a:p>
          <a:endParaRPr lang="ru-RU"/>
        </a:p>
      </dgm:t>
    </dgm:pt>
    <dgm:pt modelId="{3C3A1C36-0618-4697-8A7F-745520393A9D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Подготовка отчета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C7DD6CE3-0289-41E9-905A-6EF2563660A1}" type="parTrans" cxnId="{11CCC1A4-E07E-42E7-81D8-28B5A2AC0D24}">
      <dgm:prSet/>
      <dgm:spPr/>
      <dgm:t>
        <a:bodyPr/>
        <a:lstStyle/>
        <a:p>
          <a:endParaRPr lang="ru-RU"/>
        </a:p>
      </dgm:t>
    </dgm:pt>
    <dgm:pt modelId="{19D81EE6-201A-47ED-8325-9C3EA41051B6}" type="sibTrans" cxnId="{11CCC1A4-E07E-42E7-81D8-28B5A2AC0D24}">
      <dgm:prSet/>
      <dgm:spPr/>
      <dgm:t>
        <a:bodyPr/>
        <a:lstStyle/>
        <a:p>
          <a:endParaRPr lang="ru-RU"/>
        </a:p>
      </dgm:t>
    </dgm:pt>
    <dgm:pt modelId="{01EB94FC-26C8-4AAB-9E36-F0C8CB7E3922}">
      <dgm:prSet phldrT="[Текст]" custT="1"/>
      <dgm:spPr>
        <a:solidFill>
          <a:schemeClr val="bg1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alibri Light" pitchFamily="34" charset="0"/>
            </a:rPr>
            <a:t>Обсуждение результатов</a:t>
          </a:r>
          <a:endParaRPr lang="ru-RU" sz="1600" dirty="0">
            <a:solidFill>
              <a:schemeClr val="tx1"/>
            </a:solidFill>
            <a:latin typeface="Calibri Light" pitchFamily="34" charset="0"/>
          </a:endParaRPr>
        </a:p>
      </dgm:t>
    </dgm:pt>
    <dgm:pt modelId="{B23FFA34-5BD1-4285-A1CA-63A3CF2A904B}" type="parTrans" cxnId="{16E1956E-8C8F-4E8C-964B-0756F7123E92}">
      <dgm:prSet/>
      <dgm:spPr/>
      <dgm:t>
        <a:bodyPr/>
        <a:lstStyle/>
        <a:p>
          <a:endParaRPr lang="ru-RU"/>
        </a:p>
      </dgm:t>
    </dgm:pt>
    <dgm:pt modelId="{59284EBB-15FF-44E7-BA5D-918898E70594}" type="sibTrans" cxnId="{16E1956E-8C8F-4E8C-964B-0756F7123E92}">
      <dgm:prSet/>
      <dgm:spPr/>
      <dgm:t>
        <a:bodyPr/>
        <a:lstStyle/>
        <a:p>
          <a:endParaRPr lang="ru-RU"/>
        </a:p>
      </dgm:t>
    </dgm:pt>
    <dgm:pt modelId="{B2D57726-AFF6-45AC-BF57-BF8410C001E6}" type="pres">
      <dgm:prSet presAssocID="{2C3FF2AC-0E89-4D7F-A950-DDE1C7EF1CD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5126AA7D-DC9D-4121-98F1-3452101D01AC}" type="pres">
      <dgm:prSet presAssocID="{80DFE858-9148-4C48-9795-4D6FBDE2F095}" presName="composite" presStyleCnt="0"/>
      <dgm:spPr/>
    </dgm:pt>
    <dgm:pt modelId="{D5A25793-FF5E-4540-A23F-9BADC632D4EF}" type="pres">
      <dgm:prSet presAssocID="{80DFE858-9148-4C48-9795-4D6FBDE2F095}" presName="bentUpArrow1" presStyleLbl="alignImgPlace1" presStyleIdx="0" presStyleCnt="5" custLinFactNeighborX="-94805" custLinFactNeighborY="-9089"/>
      <dgm:spPr/>
    </dgm:pt>
    <dgm:pt modelId="{F66AE869-7A40-46FA-AB12-6EE13AA3A4F5}" type="pres">
      <dgm:prSet presAssocID="{80DFE858-9148-4C48-9795-4D6FBDE2F095}" presName="ParentText" presStyleLbl="node1" presStyleIdx="0" presStyleCnt="6" custScaleX="143595" custScaleY="62266" custLinFactNeighborX="-50699" custLinFactNeighborY="65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464D9-8B34-4DAE-A0F1-99B45085D1A2}" type="pres">
      <dgm:prSet presAssocID="{80DFE858-9148-4C48-9795-4D6FBDE2F095}" presName="ChildText" presStyleLbl="revTx" presStyleIdx="0" presStyleCnt="5" custLinFactNeighborX="-88155" custLinFactNeighborY="-9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5BB21-893C-4ADF-8588-C4DA39068CB6}" type="pres">
      <dgm:prSet presAssocID="{BA0C177F-586D-4706-895E-03BC369CBD16}" presName="sibTrans" presStyleCnt="0"/>
      <dgm:spPr/>
    </dgm:pt>
    <dgm:pt modelId="{3D0DC6D8-77F1-4E57-B9EA-CA1BECCF83C8}" type="pres">
      <dgm:prSet presAssocID="{608A53A8-EF5F-43B5-8D87-A83F56DAA906}" presName="composite" presStyleCnt="0"/>
      <dgm:spPr/>
    </dgm:pt>
    <dgm:pt modelId="{E056DAD8-DD3F-4CE0-8F5E-2865A4624B3D}" type="pres">
      <dgm:prSet presAssocID="{608A53A8-EF5F-43B5-8D87-A83F56DAA906}" presName="bentUpArrow1" presStyleLbl="alignImgPlace1" presStyleIdx="1" presStyleCnt="5" custLinFactNeighborX="-94805" custLinFactNeighborY="-9089"/>
      <dgm:spPr/>
    </dgm:pt>
    <dgm:pt modelId="{E726BD62-0F83-4499-9915-DE86C0764228}" type="pres">
      <dgm:prSet presAssocID="{608A53A8-EF5F-43B5-8D87-A83F56DAA906}" presName="ParentText" presStyleLbl="node1" presStyleIdx="1" presStyleCnt="6" custScaleX="141322" custLinFactNeighborX="-60284" custLinFactNeighborY="-104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325E4-7BE7-41AE-A673-471992A4D588}" type="pres">
      <dgm:prSet presAssocID="{608A53A8-EF5F-43B5-8D87-A83F56DAA906}" presName="ChildText" presStyleLbl="revTx" presStyleIdx="1" presStyleCnt="5" custLinFactNeighborX="-88155" custLinFactNeighborY="-9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7429C-598D-4DCA-A7B4-6EBAE5D0B602}" type="pres">
      <dgm:prSet presAssocID="{48303FE3-FE87-4E6B-AE07-5EEF117E4705}" presName="sibTrans" presStyleCnt="0"/>
      <dgm:spPr/>
    </dgm:pt>
    <dgm:pt modelId="{6AE3A8A2-D886-4C2A-BC47-C142CA805A1E}" type="pres">
      <dgm:prSet presAssocID="{83533D0E-B6A4-4E90-85A1-42DA2C2CA076}" presName="composite" presStyleCnt="0"/>
      <dgm:spPr/>
    </dgm:pt>
    <dgm:pt modelId="{F07B57FD-FC81-46E1-8C42-2043B5EAA62C}" type="pres">
      <dgm:prSet presAssocID="{83533D0E-B6A4-4E90-85A1-42DA2C2CA076}" presName="bentUpArrow1" presStyleLbl="alignImgPlace1" presStyleIdx="2" presStyleCnt="5" custLinFactNeighborX="-94805" custLinFactNeighborY="-9089"/>
      <dgm:spPr/>
    </dgm:pt>
    <dgm:pt modelId="{CE9BB099-AE47-479A-A79E-830088CE37FE}" type="pres">
      <dgm:prSet presAssocID="{83533D0E-B6A4-4E90-85A1-42DA2C2CA076}" presName="ParentText" presStyleLbl="node1" presStyleIdx="2" presStyleCnt="6" custScaleX="90655" custLinFactNeighborX="-42449" custLinFactNeighborY="-1188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1BDD95-6469-42C6-9015-041E153518D5}" type="pres">
      <dgm:prSet presAssocID="{83533D0E-B6A4-4E90-85A1-42DA2C2CA076}" presName="ChildText" presStyleLbl="revTx" presStyleIdx="2" presStyleCnt="5" custLinFactNeighborX="-88155" custLinFactNeighborY="-9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9CF3A4-887D-4136-8445-FF643D032A96}" type="pres">
      <dgm:prSet presAssocID="{7033C3F5-7BA8-4C0B-92E2-3158308BA619}" presName="sibTrans" presStyleCnt="0"/>
      <dgm:spPr/>
    </dgm:pt>
    <dgm:pt modelId="{A7D5E33F-4BB6-4CD6-9A82-5E9B1C4B46FD}" type="pres">
      <dgm:prSet presAssocID="{153B5886-E237-4A25-B437-09F4EFAFCF62}" presName="composite" presStyleCnt="0"/>
      <dgm:spPr/>
    </dgm:pt>
    <dgm:pt modelId="{608B5ED4-8CF2-4547-8B07-5F53E4D2FD20}" type="pres">
      <dgm:prSet presAssocID="{153B5886-E237-4A25-B437-09F4EFAFCF62}" presName="bentUpArrow1" presStyleLbl="alignImgPlace1" presStyleIdx="3" presStyleCnt="5" custLinFactNeighborX="-94805" custLinFactNeighborY="-9089"/>
      <dgm:spPr/>
    </dgm:pt>
    <dgm:pt modelId="{A304F8EE-F94D-4E3E-B82D-898F826445CF}" type="pres">
      <dgm:prSet presAssocID="{153B5886-E237-4A25-B437-09F4EFAFCF62}" presName="ParentText" presStyleLbl="node1" presStyleIdx="3" presStyleCnt="6" custScaleX="90655" custLinFactNeighborX="-75522" custLinFactNeighborY="-1140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829DD9-8CFE-4ADE-8509-F1C13AD53EBE}" type="pres">
      <dgm:prSet presAssocID="{153B5886-E237-4A25-B437-09F4EFAFCF62}" presName="ChildText" presStyleLbl="revTx" presStyleIdx="3" presStyleCnt="5" custLinFactNeighborX="-88155" custLinFactNeighborY="-9544">
        <dgm:presLayoutVars>
          <dgm:chMax val="0"/>
          <dgm:chPref val="0"/>
          <dgm:bulletEnabled val="1"/>
        </dgm:presLayoutVars>
      </dgm:prSet>
      <dgm:spPr/>
    </dgm:pt>
    <dgm:pt modelId="{3CCF330F-6161-494F-BAB3-3B956020A601}" type="pres">
      <dgm:prSet presAssocID="{E3DFA28C-4280-4E55-B9E4-4188356E20F3}" presName="sibTrans" presStyleCnt="0"/>
      <dgm:spPr/>
    </dgm:pt>
    <dgm:pt modelId="{2B807467-2F8C-4FA8-80AE-5E357B428C59}" type="pres">
      <dgm:prSet presAssocID="{3C3A1C36-0618-4697-8A7F-745520393A9D}" presName="composite" presStyleCnt="0"/>
      <dgm:spPr/>
    </dgm:pt>
    <dgm:pt modelId="{6A0260F0-2337-41CC-A00C-8A3CFF5045C2}" type="pres">
      <dgm:prSet presAssocID="{3C3A1C36-0618-4697-8A7F-745520393A9D}" presName="bentUpArrow1" presStyleLbl="alignImgPlace1" presStyleIdx="4" presStyleCnt="5" custLinFactX="-5896" custLinFactNeighborX="-100000" custLinFactNeighborY="-13138"/>
      <dgm:spPr/>
    </dgm:pt>
    <dgm:pt modelId="{7AFAA0E5-40B2-4803-840D-D5E3008C4541}" type="pres">
      <dgm:prSet presAssocID="{3C3A1C36-0618-4697-8A7F-745520393A9D}" presName="ParentText" presStyleLbl="node1" presStyleIdx="4" presStyleCnt="6" custScaleX="119513" custLinFactNeighborX="-64115" custLinFactNeighborY="-77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413C3F-1349-4DED-AF55-0CF3EE048E2A}" type="pres">
      <dgm:prSet presAssocID="{3C3A1C36-0618-4697-8A7F-745520393A9D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5D265783-43FD-4E11-9121-A193E948E678}" type="pres">
      <dgm:prSet presAssocID="{19D81EE6-201A-47ED-8325-9C3EA41051B6}" presName="sibTrans" presStyleCnt="0"/>
      <dgm:spPr/>
    </dgm:pt>
    <dgm:pt modelId="{2B5C97AE-0D20-434D-AF4C-13863EC09CAB}" type="pres">
      <dgm:prSet presAssocID="{01EB94FC-26C8-4AAB-9E36-F0C8CB7E3922}" presName="composite" presStyleCnt="0"/>
      <dgm:spPr/>
    </dgm:pt>
    <dgm:pt modelId="{056C1F55-41B0-4020-84B6-68C4B5C8E2A8}" type="pres">
      <dgm:prSet presAssocID="{01EB94FC-26C8-4AAB-9E36-F0C8CB7E3922}" presName="ParentText" presStyleLbl="node1" presStyleIdx="5" presStyleCnt="6" custScaleX="139887" custLinFactNeighborX="-64450" custLinFactNeighborY="-116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1BE54-3706-4145-AEB7-2127D3675607}" srcId="{2C3FF2AC-0E89-4D7F-A950-DDE1C7EF1CD0}" destId="{83533D0E-B6A4-4E90-85A1-42DA2C2CA076}" srcOrd="2" destOrd="0" parTransId="{2CB0521E-6E12-4F9A-8540-8E544D0EEAD7}" sibTransId="{7033C3F5-7BA8-4C0B-92E2-3158308BA619}"/>
    <dgm:cxn modelId="{6960B4E2-27AD-46B3-9B34-CEEB687656B9}" srcId="{2C3FF2AC-0E89-4D7F-A950-DDE1C7EF1CD0}" destId="{153B5886-E237-4A25-B437-09F4EFAFCF62}" srcOrd="3" destOrd="0" parTransId="{E1F34290-6FFE-441D-914D-D92C0BEE2CE2}" sibTransId="{E3DFA28C-4280-4E55-B9E4-4188356E20F3}"/>
    <dgm:cxn modelId="{8CBFCE8B-05B4-4562-80C4-1B112A51AFF8}" type="presOf" srcId="{2C3FF2AC-0E89-4D7F-A950-DDE1C7EF1CD0}" destId="{B2D57726-AFF6-45AC-BF57-BF8410C001E6}" srcOrd="0" destOrd="0" presId="urn:microsoft.com/office/officeart/2005/8/layout/StepDownProcess"/>
    <dgm:cxn modelId="{89C3A9C5-AA68-42AB-98B1-56A07FEDBA0A}" srcId="{2C3FF2AC-0E89-4D7F-A950-DDE1C7EF1CD0}" destId="{80DFE858-9148-4C48-9795-4D6FBDE2F095}" srcOrd="0" destOrd="0" parTransId="{5D7776DB-C869-4A49-977A-B1E4BB78D716}" sibTransId="{BA0C177F-586D-4706-895E-03BC369CBD16}"/>
    <dgm:cxn modelId="{56D12952-42F9-4791-8547-676156691970}" type="presOf" srcId="{608A53A8-EF5F-43B5-8D87-A83F56DAA906}" destId="{E726BD62-0F83-4499-9915-DE86C0764228}" srcOrd="0" destOrd="0" presId="urn:microsoft.com/office/officeart/2005/8/layout/StepDownProcess"/>
    <dgm:cxn modelId="{9887EB2F-DEE8-49F6-9FE4-B617233639B2}" type="presOf" srcId="{83533D0E-B6A4-4E90-85A1-42DA2C2CA076}" destId="{CE9BB099-AE47-479A-A79E-830088CE37FE}" srcOrd="0" destOrd="0" presId="urn:microsoft.com/office/officeart/2005/8/layout/StepDownProcess"/>
    <dgm:cxn modelId="{16E1956E-8C8F-4E8C-964B-0756F7123E92}" srcId="{2C3FF2AC-0E89-4D7F-A950-DDE1C7EF1CD0}" destId="{01EB94FC-26C8-4AAB-9E36-F0C8CB7E3922}" srcOrd="5" destOrd="0" parTransId="{B23FFA34-5BD1-4285-A1CA-63A3CF2A904B}" sibTransId="{59284EBB-15FF-44E7-BA5D-918898E70594}"/>
    <dgm:cxn modelId="{81F2F4E7-17F9-48CD-B0ED-4B3A0F8E73EB}" type="presOf" srcId="{80DFE858-9148-4C48-9795-4D6FBDE2F095}" destId="{F66AE869-7A40-46FA-AB12-6EE13AA3A4F5}" srcOrd="0" destOrd="0" presId="urn:microsoft.com/office/officeart/2005/8/layout/StepDownProcess"/>
    <dgm:cxn modelId="{FB56A7AE-78C6-4AA9-9F8C-D5C84EE67241}" type="presOf" srcId="{01EB94FC-26C8-4AAB-9E36-F0C8CB7E3922}" destId="{056C1F55-41B0-4020-84B6-68C4B5C8E2A8}" srcOrd="0" destOrd="0" presId="urn:microsoft.com/office/officeart/2005/8/layout/StepDownProcess"/>
    <dgm:cxn modelId="{623FC359-0BAC-4078-B605-E2F867EF5497}" type="presOf" srcId="{153B5886-E237-4A25-B437-09F4EFAFCF62}" destId="{A304F8EE-F94D-4E3E-B82D-898F826445CF}" srcOrd="0" destOrd="0" presId="urn:microsoft.com/office/officeart/2005/8/layout/StepDownProcess"/>
    <dgm:cxn modelId="{11CCC1A4-E07E-42E7-81D8-28B5A2AC0D24}" srcId="{2C3FF2AC-0E89-4D7F-A950-DDE1C7EF1CD0}" destId="{3C3A1C36-0618-4697-8A7F-745520393A9D}" srcOrd="4" destOrd="0" parTransId="{C7DD6CE3-0289-41E9-905A-6EF2563660A1}" sibTransId="{19D81EE6-201A-47ED-8325-9C3EA41051B6}"/>
    <dgm:cxn modelId="{53DBFBE9-E296-4302-96E4-22BCFE817E8D}" srcId="{2C3FF2AC-0E89-4D7F-A950-DDE1C7EF1CD0}" destId="{608A53A8-EF5F-43B5-8D87-A83F56DAA906}" srcOrd="1" destOrd="0" parTransId="{3BDFE1E2-25F7-4C11-B66F-34C4CF7048EE}" sibTransId="{48303FE3-FE87-4E6B-AE07-5EEF117E4705}"/>
    <dgm:cxn modelId="{408A7CF3-4F42-4727-9D77-306F72C11B86}" type="presOf" srcId="{3C3A1C36-0618-4697-8A7F-745520393A9D}" destId="{7AFAA0E5-40B2-4803-840D-D5E3008C4541}" srcOrd="0" destOrd="0" presId="urn:microsoft.com/office/officeart/2005/8/layout/StepDownProcess"/>
    <dgm:cxn modelId="{20237DBE-E8D4-4CF3-AE68-A69D85879050}" type="presParOf" srcId="{B2D57726-AFF6-45AC-BF57-BF8410C001E6}" destId="{5126AA7D-DC9D-4121-98F1-3452101D01AC}" srcOrd="0" destOrd="0" presId="urn:microsoft.com/office/officeart/2005/8/layout/StepDownProcess"/>
    <dgm:cxn modelId="{65A05E61-36DB-4DB3-8742-FE37FFA3E3F2}" type="presParOf" srcId="{5126AA7D-DC9D-4121-98F1-3452101D01AC}" destId="{D5A25793-FF5E-4540-A23F-9BADC632D4EF}" srcOrd="0" destOrd="0" presId="urn:microsoft.com/office/officeart/2005/8/layout/StepDownProcess"/>
    <dgm:cxn modelId="{C5D09F0E-6B7E-4814-AB87-0E6CAB518FE6}" type="presParOf" srcId="{5126AA7D-DC9D-4121-98F1-3452101D01AC}" destId="{F66AE869-7A40-46FA-AB12-6EE13AA3A4F5}" srcOrd="1" destOrd="0" presId="urn:microsoft.com/office/officeart/2005/8/layout/StepDownProcess"/>
    <dgm:cxn modelId="{BD068C16-E981-4263-8E8D-8BB02B102D28}" type="presParOf" srcId="{5126AA7D-DC9D-4121-98F1-3452101D01AC}" destId="{460464D9-8B34-4DAE-A0F1-99B45085D1A2}" srcOrd="2" destOrd="0" presId="urn:microsoft.com/office/officeart/2005/8/layout/StepDownProcess"/>
    <dgm:cxn modelId="{8965AC4C-4B1A-4A91-88BD-FB7F0D51F65A}" type="presParOf" srcId="{B2D57726-AFF6-45AC-BF57-BF8410C001E6}" destId="{2ED5BB21-893C-4ADF-8588-C4DA39068CB6}" srcOrd="1" destOrd="0" presId="urn:microsoft.com/office/officeart/2005/8/layout/StepDownProcess"/>
    <dgm:cxn modelId="{2DEE27A3-39B3-4C89-927D-2B62FFC23A66}" type="presParOf" srcId="{B2D57726-AFF6-45AC-BF57-BF8410C001E6}" destId="{3D0DC6D8-77F1-4E57-B9EA-CA1BECCF83C8}" srcOrd="2" destOrd="0" presId="urn:microsoft.com/office/officeart/2005/8/layout/StepDownProcess"/>
    <dgm:cxn modelId="{06525950-B631-44E6-BF9E-FBC9D37C96EE}" type="presParOf" srcId="{3D0DC6D8-77F1-4E57-B9EA-CA1BECCF83C8}" destId="{E056DAD8-DD3F-4CE0-8F5E-2865A4624B3D}" srcOrd="0" destOrd="0" presId="urn:microsoft.com/office/officeart/2005/8/layout/StepDownProcess"/>
    <dgm:cxn modelId="{7CC10076-2E0A-4A85-85C6-B77B2D9291E2}" type="presParOf" srcId="{3D0DC6D8-77F1-4E57-B9EA-CA1BECCF83C8}" destId="{E726BD62-0F83-4499-9915-DE86C0764228}" srcOrd="1" destOrd="0" presId="urn:microsoft.com/office/officeart/2005/8/layout/StepDownProcess"/>
    <dgm:cxn modelId="{C8D7B9A1-8D5B-44F2-890B-8C079308E9D5}" type="presParOf" srcId="{3D0DC6D8-77F1-4E57-B9EA-CA1BECCF83C8}" destId="{884325E4-7BE7-41AE-A673-471992A4D588}" srcOrd="2" destOrd="0" presId="urn:microsoft.com/office/officeart/2005/8/layout/StepDownProcess"/>
    <dgm:cxn modelId="{5486AA72-58F9-42C3-85FE-BE46228724DF}" type="presParOf" srcId="{B2D57726-AFF6-45AC-BF57-BF8410C001E6}" destId="{66E7429C-598D-4DCA-A7B4-6EBAE5D0B602}" srcOrd="3" destOrd="0" presId="urn:microsoft.com/office/officeart/2005/8/layout/StepDownProcess"/>
    <dgm:cxn modelId="{05733DE5-66EB-44E0-9809-938CAC3EC1C5}" type="presParOf" srcId="{B2D57726-AFF6-45AC-BF57-BF8410C001E6}" destId="{6AE3A8A2-D886-4C2A-BC47-C142CA805A1E}" srcOrd="4" destOrd="0" presId="urn:microsoft.com/office/officeart/2005/8/layout/StepDownProcess"/>
    <dgm:cxn modelId="{B3FDA779-26C1-4937-A1E4-023AC455FB1D}" type="presParOf" srcId="{6AE3A8A2-D886-4C2A-BC47-C142CA805A1E}" destId="{F07B57FD-FC81-46E1-8C42-2043B5EAA62C}" srcOrd="0" destOrd="0" presId="urn:microsoft.com/office/officeart/2005/8/layout/StepDownProcess"/>
    <dgm:cxn modelId="{A09AFA02-634C-4341-B17C-8794D4DCE178}" type="presParOf" srcId="{6AE3A8A2-D886-4C2A-BC47-C142CA805A1E}" destId="{CE9BB099-AE47-479A-A79E-830088CE37FE}" srcOrd="1" destOrd="0" presId="urn:microsoft.com/office/officeart/2005/8/layout/StepDownProcess"/>
    <dgm:cxn modelId="{535268DA-170C-4DD6-B3C8-8E3B188A3E27}" type="presParOf" srcId="{6AE3A8A2-D886-4C2A-BC47-C142CA805A1E}" destId="{411BDD95-6469-42C6-9015-041E153518D5}" srcOrd="2" destOrd="0" presId="urn:microsoft.com/office/officeart/2005/8/layout/StepDownProcess"/>
    <dgm:cxn modelId="{8CC097B9-FA13-4C7C-B24E-2F45F2A3B2E9}" type="presParOf" srcId="{B2D57726-AFF6-45AC-BF57-BF8410C001E6}" destId="{BD9CF3A4-887D-4136-8445-FF643D032A96}" srcOrd="5" destOrd="0" presId="urn:microsoft.com/office/officeart/2005/8/layout/StepDownProcess"/>
    <dgm:cxn modelId="{5CB90A84-199A-4C2A-A62F-457853203871}" type="presParOf" srcId="{B2D57726-AFF6-45AC-BF57-BF8410C001E6}" destId="{A7D5E33F-4BB6-4CD6-9A82-5E9B1C4B46FD}" srcOrd="6" destOrd="0" presId="urn:microsoft.com/office/officeart/2005/8/layout/StepDownProcess"/>
    <dgm:cxn modelId="{C77768DD-E239-4FDA-BE11-7723652CD27E}" type="presParOf" srcId="{A7D5E33F-4BB6-4CD6-9A82-5E9B1C4B46FD}" destId="{608B5ED4-8CF2-4547-8B07-5F53E4D2FD20}" srcOrd="0" destOrd="0" presId="urn:microsoft.com/office/officeart/2005/8/layout/StepDownProcess"/>
    <dgm:cxn modelId="{C659AF87-F2F1-40DF-87F5-1E2E380B4C4E}" type="presParOf" srcId="{A7D5E33F-4BB6-4CD6-9A82-5E9B1C4B46FD}" destId="{A304F8EE-F94D-4E3E-B82D-898F826445CF}" srcOrd="1" destOrd="0" presId="urn:microsoft.com/office/officeart/2005/8/layout/StepDownProcess"/>
    <dgm:cxn modelId="{D613ADD6-54B2-4730-B026-47D92A4DC98B}" type="presParOf" srcId="{A7D5E33F-4BB6-4CD6-9A82-5E9B1C4B46FD}" destId="{63829DD9-8CFE-4ADE-8509-F1C13AD53EBE}" srcOrd="2" destOrd="0" presId="urn:microsoft.com/office/officeart/2005/8/layout/StepDownProcess"/>
    <dgm:cxn modelId="{615EFEE6-7325-4089-A433-80E2C19FBABA}" type="presParOf" srcId="{B2D57726-AFF6-45AC-BF57-BF8410C001E6}" destId="{3CCF330F-6161-494F-BAB3-3B956020A601}" srcOrd="7" destOrd="0" presId="urn:microsoft.com/office/officeart/2005/8/layout/StepDownProcess"/>
    <dgm:cxn modelId="{9633EE97-0DEA-4044-BBE2-796AB6622B8E}" type="presParOf" srcId="{B2D57726-AFF6-45AC-BF57-BF8410C001E6}" destId="{2B807467-2F8C-4FA8-80AE-5E357B428C59}" srcOrd="8" destOrd="0" presId="urn:microsoft.com/office/officeart/2005/8/layout/StepDownProcess"/>
    <dgm:cxn modelId="{86EB5B06-09CA-4F6F-98DE-B6AE75D4A17C}" type="presParOf" srcId="{2B807467-2F8C-4FA8-80AE-5E357B428C59}" destId="{6A0260F0-2337-41CC-A00C-8A3CFF5045C2}" srcOrd="0" destOrd="0" presId="urn:microsoft.com/office/officeart/2005/8/layout/StepDownProcess"/>
    <dgm:cxn modelId="{607E3141-B6B8-4973-994F-E0B463166202}" type="presParOf" srcId="{2B807467-2F8C-4FA8-80AE-5E357B428C59}" destId="{7AFAA0E5-40B2-4803-840D-D5E3008C4541}" srcOrd="1" destOrd="0" presId="urn:microsoft.com/office/officeart/2005/8/layout/StepDownProcess"/>
    <dgm:cxn modelId="{55DA640E-4CAF-4CC5-BB43-69F0F06F724C}" type="presParOf" srcId="{2B807467-2F8C-4FA8-80AE-5E357B428C59}" destId="{E2413C3F-1349-4DED-AF55-0CF3EE048E2A}" srcOrd="2" destOrd="0" presId="urn:microsoft.com/office/officeart/2005/8/layout/StepDownProcess"/>
    <dgm:cxn modelId="{EF11E2E8-29D6-4C43-A018-A1390B593769}" type="presParOf" srcId="{B2D57726-AFF6-45AC-BF57-BF8410C001E6}" destId="{5D265783-43FD-4E11-9121-A193E948E678}" srcOrd="9" destOrd="0" presId="urn:microsoft.com/office/officeart/2005/8/layout/StepDownProcess"/>
    <dgm:cxn modelId="{76688C41-8A6D-4C17-94D3-7CCD41B1132E}" type="presParOf" srcId="{B2D57726-AFF6-45AC-BF57-BF8410C001E6}" destId="{2B5C97AE-0D20-434D-AF4C-13863EC09CAB}" srcOrd="10" destOrd="0" presId="urn:microsoft.com/office/officeart/2005/8/layout/StepDownProcess"/>
    <dgm:cxn modelId="{B9006F73-4511-44EC-BCBE-373EC3B73366}" type="presParOf" srcId="{2B5C97AE-0D20-434D-AF4C-13863EC09CAB}" destId="{056C1F55-41B0-4020-84B6-68C4B5C8E2A8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2E916-111A-49DA-8102-307520501B7D}" type="datetimeFigureOut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7E523-B991-4641-B4F7-B195077AEF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670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7E523-B991-4641-B4F7-B195077AEFF1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144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F335-B722-4362-9A0D-B58041B38E28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22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7E523-B991-4641-B4F7-B195077AEFF1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96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8F335-B722-4362-9A0D-B58041B38E28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031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DF077-3681-4C68-9885-1DE19C8C44F3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56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4A40-8464-4FA7-84DD-CC14E8974009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601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FE39-0DFC-452B-9359-2A3C6529A732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11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1" y="0"/>
            <a:ext cx="7772401" cy="3512176"/>
          </a:xfrm>
          <a:prstGeom prst="rect">
            <a:avLst/>
          </a:prstGeom>
        </p:spPr>
        <p:txBody>
          <a:bodyPr anchor="b"/>
          <a:lstStyle>
            <a:lvl1pPr algn="ctr">
              <a:defRPr sz="5800"/>
            </a:lvl1pPr>
          </a:lstStyle>
          <a:p>
            <a:pPr lvl="0">
              <a:defRPr sz="1800"/>
            </a:pPr>
            <a:r>
              <a:rPr sz="5800" dirty="0"/>
              <a:t>Текст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43000" y="3604310"/>
            <a:ext cx="6858000" cy="325369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300"/>
            </a:lvl1pPr>
            <a:lvl2pPr marL="0" indent="441908" algn="ctr">
              <a:buSzTx/>
              <a:buFontTx/>
              <a:buNone/>
              <a:defRPr sz="2300"/>
            </a:lvl2pPr>
            <a:lvl3pPr marL="0" indent="883817" algn="ctr">
              <a:buSzTx/>
              <a:buFontTx/>
              <a:buNone/>
              <a:defRPr sz="2300"/>
            </a:lvl3pPr>
            <a:lvl4pPr marL="0" indent="1325727" algn="ctr">
              <a:buSzTx/>
              <a:buFontTx/>
              <a:buNone/>
              <a:defRPr sz="2300"/>
            </a:lvl4pPr>
            <a:lvl5pPr marL="0" indent="1767636" algn="ctr">
              <a:buSzTx/>
              <a:buFontTx/>
              <a:buNone/>
              <a:defRPr sz="2300"/>
            </a:lvl5pPr>
          </a:lstStyle>
          <a:p>
            <a:pPr lvl="0">
              <a:defRPr sz="1800"/>
            </a:pPr>
            <a:r>
              <a:rPr sz="2300" dirty="0"/>
              <a:t>Уровень текста 1</a:t>
            </a:r>
          </a:p>
          <a:p>
            <a:pPr lvl="1">
              <a:defRPr sz="1800"/>
            </a:pPr>
            <a:r>
              <a:rPr sz="2300" dirty="0"/>
              <a:t>Уровень текста 2</a:t>
            </a:r>
          </a:p>
          <a:p>
            <a:pPr lvl="2">
              <a:defRPr sz="1800"/>
            </a:pPr>
            <a:r>
              <a:rPr sz="2300" dirty="0"/>
              <a:t>Уровень текста 3</a:t>
            </a:r>
          </a:p>
          <a:p>
            <a:pPr lvl="3">
              <a:defRPr sz="1800"/>
            </a:pPr>
            <a:r>
              <a:rPr sz="2300" dirty="0"/>
              <a:t>Уровень текста 4</a:t>
            </a:r>
          </a:p>
          <a:p>
            <a:pPr lvl="4">
              <a:defRPr sz="1800"/>
            </a:pPr>
            <a:r>
              <a:rPr sz="2300" dirty="0"/>
              <a:t>Уровень текста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15773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23887" y="0"/>
            <a:ext cx="7886701" cy="4565352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 lvl="0">
              <a:defRPr sz="1800"/>
            </a:pPr>
            <a:r>
              <a:rPr sz="5800" dirty="0"/>
              <a:t>Текст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623887" y="4592357"/>
            <a:ext cx="7886701" cy="226564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300"/>
            </a:lvl1pPr>
            <a:lvl2pPr marL="0" indent="441908">
              <a:buSzTx/>
              <a:buFontTx/>
              <a:buNone/>
              <a:defRPr sz="2300"/>
            </a:lvl2pPr>
            <a:lvl3pPr marL="0" indent="883817">
              <a:buSzTx/>
              <a:buFontTx/>
              <a:buNone/>
              <a:defRPr sz="2300"/>
            </a:lvl3pPr>
            <a:lvl4pPr marL="0" indent="1325727">
              <a:buSzTx/>
              <a:buFontTx/>
              <a:buNone/>
              <a:defRPr sz="2300"/>
            </a:lvl4pPr>
            <a:lvl5pPr marL="0" indent="1767636">
              <a:buSzTx/>
              <a:buFontTx/>
              <a:buNone/>
              <a:defRPr sz="2300"/>
            </a:lvl5pPr>
          </a:lstStyle>
          <a:p>
            <a:pPr lvl="0">
              <a:defRPr sz="1800"/>
            </a:pPr>
            <a:r>
              <a:rPr sz="2300" dirty="0"/>
              <a:t>Уровень текста 1</a:t>
            </a:r>
          </a:p>
          <a:p>
            <a:pPr lvl="1">
              <a:defRPr sz="1800"/>
            </a:pPr>
            <a:r>
              <a:rPr sz="2300" dirty="0"/>
              <a:t>Уровень текста 2</a:t>
            </a:r>
          </a:p>
          <a:p>
            <a:pPr lvl="2">
              <a:defRPr sz="1800"/>
            </a:pPr>
            <a:r>
              <a:rPr sz="2300" dirty="0"/>
              <a:t>Уровень текста 3</a:t>
            </a:r>
          </a:p>
          <a:p>
            <a:pPr lvl="3">
              <a:defRPr sz="1800"/>
            </a:pPr>
            <a:r>
              <a:rPr sz="2300" dirty="0"/>
              <a:t>Уровень текста 4</a:t>
            </a:r>
          </a:p>
          <a:p>
            <a:pPr lvl="4">
              <a:defRPr sz="1800"/>
            </a:pPr>
            <a:r>
              <a:rPr sz="2300" dirty="0"/>
              <a:t>Уровень текста 5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29094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28650" y="1826777"/>
            <a:ext cx="3886201" cy="503122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 dirty="0"/>
              <a:t>Уровень текста 1</a:t>
            </a:r>
          </a:p>
          <a:p>
            <a:pPr lvl="1">
              <a:defRPr sz="1800"/>
            </a:pPr>
            <a:r>
              <a:rPr sz="2600" dirty="0"/>
              <a:t>Уровень текста 2</a:t>
            </a:r>
          </a:p>
          <a:p>
            <a:pPr lvl="2">
              <a:defRPr sz="1800"/>
            </a:pPr>
            <a:r>
              <a:rPr sz="2600" dirty="0"/>
              <a:t>Уровень текста 3</a:t>
            </a:r>
          </a:p>
          <a:p>
            <a:pPr lvl="3">
              <a:defRPr sz="1800"/>
            </a:pPr>
            <a:r>
              <a:rPr sz="2600" dirty="0"/>
              <a:t>Уровень текста 4</a:t>
            </a:r>
          </a:p>
          <a:p>
            <a:pPr lvl="4">
              <a:defRPr sz="1800"/>
            </a:pPr>
            <a:r>
              <a:rPr sz="2600" dirty="0"/>
              <a:t>Уровень текста 5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3191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29842" y="365357"/>
            <a:ext cx="7886700" cy="1326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29843" y="1682222"/>
            <a:ext cx="3868341" cy="824432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300" b="1"/>
            </a:lvl1pPr>
            <a:lvl2pPr marL="0" indent="441908">
              <a:buSzTx/>
              <a:buFontTx/>
              <a:buNone/>
              <a:defRPr sz="2300" b="1"/>
            </a:lvl2pPr>
            <a:lvl3pPr marL="0" indent="883817">
              <a:buSzTx/>
              <a:buFontTx/>
              <a:buNone/>
              <a:defRPr sz="2300" b="1"/>
            </a:lvl3pPr>
            <a:lvl4pPr marL="0" indent="1325727">
              <a:buSzTx/>
              <a:buFontTx/>
              <a:buNone/>
              <a:defRPr sz="2300" b="1"/>
            </a:lvl4pPr>
            <a:lvl5pPr marL="0" indent="1767636">
              <a:buSzTx/>
              <a:buFontTx/>
              <a:buNone/>
              <a:defRPr sz="2300" b="1"/>
            </a:lvl5pPr>
          </a:lstStyle>
          <a:p>
            <a:pPr lvl="0">
              <a:defRPr sz="1800" b="0"/>
            </a:pPr>
            <a:r>
              <a:rPr sz="2300" b="1" dirty="0"/>
              <a:t>Уровень текста 1</a:t>
            </a:r>
          </a:p>
          <a:p>
            <a:pPr lvl="1">
              <a:defRPr sz="1800" b="0"/>
            </a:pPr>
            <a:r>
              <a:rPr sz="2300" b="1" dirty="0"/>
              <a:t>Уровень текста 2</a:t>
            </a:r>
          </a:p>
          <a:p>
            <a:pPr lvl="2">
              <a:defRPr sz="1800" b="0"/>
            </a:pPr>
            <a:r>
              <a:rPr sz="2300" b="1" dirty="0"/>
              <a:t>Уровень текста 3</a:t>
            </a:r>
          </a:p>
          <a:p>
            <a:pPr lvl="3">
              <a:defRPr sz="1800" b="0"/>
            </a:pPr>
            <a:r>
              <a:rPr sz="2300" b="1" dirty="0"/>
              <a:t>Уровень текста 4</a:t>
            </a:r>
          </a:p>
          <a:p>
            <a:pPr lvl="4">
              <a:defRPr sz="1800" b="0"/>
            </a:pPr>
            <a:r>
              <a:rPr sz="2300" b="1" dirty="0"/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59103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1" y="365357"/>
            <a:ext cx="7886700" cy="13264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584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701631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9842" y="1"/>
            <a:ext cx="2949178" cy="2058697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pPr lvl="0">
              <a:defRPr sz="1800"/>
            </a:pPr>
            <a:r>
              <a:rPr sz="3100" dirty="0"/>
              <a:t>Текст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887391" y="988049"/>
            <a:ext cx="4629150" cy="5869953"/>
          </a:xfrm>
          <a:prstGeom prst="rect">
            <a:avLst/>
          </a:prstGeom>
        </p:spPr>
        <p:txBody>
          <a:bodyPr/>
          <a:lstStyle>
            <a:lvl1pPr>
              <a:defRPr sz="3100"/>
            </a:lvl1pPr>
            <a:lvl2pPr marL="699690" indent="-257780">
              <a:defRPr sz="3100"/>
            </a:lvl2pPr>
            <a:lvl3pPr marL="1181257" indent="-297439">
              <a:defRPr sz="3100"/>
            </a:lvl3pPr>
            <a:lvl4pPr marL="1677245" indent="-351519">
              <a:defRPr sz="3100"/>
            </a:lvl4pPr>
            <a:lvl5pPr marL="2119154" indent="-351519">
              <a:defRPr sz="3100"/>
            </a:lvl5pPr>
          </a:lstStyle>
          <a:p>
            <a:pPr lvl="0">
              <a:defRPr sz="1800"/>
            </a:pPr>
            <a:r>
              <a:rPr sz="3100" dirty="0"/>
              <a:t>Уровень текста 1</a:t>
            </a:r>
          </a:p>
          <a:p>
            <a:pPr lvl="1">
              <a:defRPr sz="1800"/>
            </a:pPr>
            <a:r>
              <a:rPr sz="3100" dirty="0"/>
              <a:t>Уровень текста 2</a:t>
            </a:r>
          </a:p>
          <a:p>
            <a:pPr lvl="2">
              <a:defRPr sz="1800"/>
            </a:pPr>
            <a:r>
              <a:rPr sz="3100" dirty="0"/>
              <a:t>Уровень текста 3</a:t>
            </a:r>
          </a:p>
          <a:p>
            <a:pPr lvl="3">
              <a:defRPr sz="1800"/>
            </a:pPr>
            <a:r>
              <a:rPr sz="3100" dirty="0"/>
              <a:t>Уровень текста 4</a:t>
            </a:r>
          </a:p>
          <a:p>
            <a:pPr lvl="4">
              <a:defRPr sz="1800"/>
            </a:pPr>
            <a:r>
              <a:rPr sz="3100" dirty="0"/>
              <a:t>Уровень текста 5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215669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29842" y="457488"/>
            <a:ext cx="2949178" cy="1601210"/>
          </a:xfrm>
          <a:prstGeom prst="rect">
            <a:avLst/>
          </a:prstGeom>
        </p:spPr>
        <p:txBody>
          <a:bodyPr anchor="b"/>
          <a:lstStyle>
            <a:lvl1pPr>
              <a:defRPr sz="3100"/>
            </a:lvl1pPr>
          </a:lstStyle>
          <a:p>
            <a:pPr lvl="0">
              <a:defRPr sz="1800"/>
            </a:pPr>
            <a:r>
              <a:rPr sz="3100" dirty="0"/>
              <a:t>Текст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29842" y="2058697"/>
            <a:ext cx="2949178" cy="381399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500"/>
            </a:lvl1pPr>
            <a:lvl2pPr marL="0" indent="441908">
              <a:buSzTx/>
              <a:buFontTx/>
              <a:buNone/>
              <a:defRPr sz="1500"/>
            </a:lvl2pPr>
            <a:lvl3pPr marL="0" indent="883817">
              <a:buSzTx/>
              <a:buFontTx/>
              <a:buNone/>
              <a:defRPr sz="1500"/>
            </a:lvl3pPr>
            <a:lvl4pPr marL="0" indent="1325727">
              <a:buSzTx/>
              <a:buFontTx/>
              <a:buNone/>
              <a:defRPr sz="1500"/>
            </a:lvl4pPr>
            <a:lvl5pPr marL="0" indent="1767636">
              <a:buSzTx/>
              <a:buFontTx/>
              <a:buNone/>
              <a:defRPr sz="1500"/>
            </a:lvl5pPr>
          </a:lstStyle>
          <a:p>
            <a:pPr lvl="0">
              <a:defRPr sz="1800"/>
            </a:pPr>
            <a:r>
              <a:rPr sz="1500" dirty="0"/>
              <a:t>Уровень текста 1</a:t>
            </a:r>
          </a:p>
          <a:p>
            <a:pPr lvl="1">
              <a:defRPr sz="1800"/>
            </a:pPr>
            <a:r>
              <a:rPr sz="1500" dirty="0"/>
              <a:t>Уровень текста 2</a:t>
            </a:r>
          </a:p>
          <a:p>
            <a:pPr lvl="2">
              <a:defRPr sz="1800"/>
            </a:pPr>
            <a:r>
              <a:rPr sz="1500" dirty="0"/>
              <a:t>Уровень текста 3</a:t>
            </a:r>
          </a:p>
          <a:p>
            <a:pPr lvl="3">
              <a:defRPr sz="1800"/>
            </a:pPr>
            <a:r>
              <a:rPr sz="1500" dirty="0"/>
              <a:t>Уровень текста 4</a:t>
            </a:r>
          </a:p>
          <a:p>
            <a:pPr lvl="4">
              <a:defRPr sz="1800"/>
            </a:pPr>
            <a:r>
              <a:rPr sz="1500" dirty="0"/>
              <a:t>Уровень текста 5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509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95DAB-E883-4FCB-A854-0A68C9803360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68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 dirty="0"/>
              <a:t>Уровень текста 1</a:t>
            </a:r>
          </a:p>
          <a:p>
            <a:pPr lvl="1">
              <a:defRPr sz="1800"/>
            </a:pPr>
            <a:r>
              <a:rPr sz="2600" dirty="0"/>
              <a:t>Уровень текста 2</a:t>
            </a:r>
          </a:p>
          <a:p>
            <a:pPr lvl="2">
              <a:defRPr sz="1800"/>
            </a:pPr>
            <a:r>
              <a:rPr sz="2600" dirty="0"/>
              <a:t>Уровень текста 3</a:t>
            </a:r>
          </a:p>
          <a:p>
            <a:pPr lvl="3">
              <a:defRPr sz="1800"/>
            </a:pPr>
            <a:r>
              <a:rPr sz="2600" dirty="0"/>
              <a:t>Уровень текста 4</a:t>
            </a:r>
          </a:p>
          <a:p>
            <a:pPr lvl="4">
              <a:defRPr sz="1800"/>
            </a:pPr>
            <a:r>
              <a:rPr sz="2600" dirty="0"/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887142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6" cy="654621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28650" y="365354"/>
            <a:ext cx="5800727" cy="649264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600" dirty="0"/>
              <a:t>Уровень текста 1</a:t>
            </a:r>
          </a:p>
          <a:p>
            <a:pPr lvl="1">
              <a:defRPr sz="1800"/>
            </a:pPr>
            <a:r>
              <a:rPr sz="2600" dirty="0"/>
              <a:t>Уровень текста 2</a:t>
            </a:r>
          </a:p>
          <a:p>
            <a:pPr lvl="2">
              <a:defRPr sz="1800"/>
            </a:pPr>
            <a:r>
              <a:rPr sz="2600" dirty="0"/>
              <a:t>Уровень текста 3</a:t>
            </a:r>
          </a:p>
          <a:p>
            <a:pPr lvl="3">
              <a:defRPr sz="1800"/>
            </a:pPr>
            <a:r>
              <a:rPr sz="2600" dirty="0"/>
              <a:t>Уровень текста 4</a:t>
            </a:r>
          </a:p>
          <a:p>
            <a:pPr lvl="4">
              <a:defRPr sz="1800"/>
            </a:pPr>
            <a:r>
              <a:rPr sz="2600" dirty="0"/>
              <a:t>Уровень текста 5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890072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AE95DAB-E883-4FCB-A854-0A68C9803360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6681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416D5EB-71D8-4EA0-893A-D6A2C80E8D25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0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6122-D925-462F-AF43-3463E06B19E3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0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6D5EB-71D8-4EA0-893A-D6A2C80E8D25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102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587-DBC8-4B14-9FF6-548D825582A2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53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A6A32-278F-487F-AAB5-893A65122F7D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16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9BC0B-D97B-4681-A10B-970AF783DBB0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569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3245B-5250-421C-8484-1CCA80912B0A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6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C3F0-4AE3-4BD0-B5C8-12C7D537AD46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13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9F6E-40DF-42A4-A24F-A881B3A2BEC6}" type="datetime1">
              <a:rPr lang="ru-RU" smtClean="0"/>
              <a:pPr/>
              <a:t>22.02.2017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B531C-46E3-4886-B3C1-B4F1D823D5A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6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1" y="230337"/>
            <a:ext cx="7886700" cy="15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082" tIns="40083" rIns="40082" bIns="40083" anchor="ctr">
            <a:normAutofit/>
          </a:bodyPr>
          <a:lstStyle/>
          <a:p>
            <a:pPr lvl="0">
              <a:defRPr sz="1800"/>
            </a:pPr>
            <a:r>
              <a:rPr sz="4200" dirty="0"/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1" y="1826777"/>
            <a:ext cx="7886700" cy="5031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082" tIns="40083" rIns="40082" bIns="40083">
            <a:normAutofit/>
          </a:bodyPr>
          <a:lstStyle/>
          <a:p>
            <a:pPr lvl="0">
              <a:defRPr sz="1800"/>
            </a:pPr>
            <a:r>
              <a:rPr sz="2600" dirty="0"/>
              <a:t>Уровень текста 1</a:t>
            </a:r>
          </a:p>
          <a:p>
            <a:pPr lvl="1">
              <a:defRPr sz="1800"/>
            </a:pPr>
            <a:r>
              <a:rPr sz="2600" dirty="0"/>
              <a:t>Уровень текста 2</a:t>
            </a:r>
          </a:p>
          <a:p>
            <a:pPr lvl="2">
              <a:defRPr sz="1800"/>
            </a:pPr>
            <a:r>
              <a:rPr sz="2600" dirty="0"/>
              <a:t>Уровень текста 3</a:t>
            </a:r>
          </a:p>
          <a:p>
            <a:pPr lvl="3">
              <a:defRPr sz="1800"/>
            </a:pPr>
            <a:r>
              <a:rPr sz="2600" dirty="0"/>
              <a:t>Уровень текста 4</a:t>
            </a:r>
          </a:p>
          <a:p>
            <a:pPr lvl="4">
              <a:defRPr sz="1800"/>
            </a:pPr>
            <a:r>
              <a:rPr sz="2600" dirty="0"/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1" y="6417924"/>
            <a:ext cx="2057401" cy="250226"/>
          </a:xfrm>
          <a:prstGeom prst="rect">
            <a:avLst/>
          </a:prstGeom>
          <a:ln w="12700">
            <a:miter lim="400000"/>
          </a:ln>
        </p:spPr>
        <p:txBody>
          <a:bodyPr lIns="40082" tIns="40083" rIns="40082" bIns="40083" anchor="ctr">
            <a:spAutoFit/>
          </a:bodyPr>
          <a:lstStyle>
            <a:lvl1pPr algn="r" defTabSz="914441">
              <a:defRPr sz="1100" b="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kern="0">
                <a:latin typeface="Calibri"/>
                <a:sym typeface="Calibri"/>
              </a:rPr>
              <a:pPr/>
              <a:t>‹#›</a:t>
            </a:fld>
            <a:endParaRPr kern="0">
              <a:latin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48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hf hdr="0" ftr="0" dt="0"/>
  <p:txStyles>
    <p:titleStyle>
      <a:lvl1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1pPr>
      <a:lvl2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2pPr>
      <a:lvl3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3pPr>
      <a:lvl4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4pPr>
      <a:lvl5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5pPr>
      <a:lvl6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6pPr>
      <a:lvl7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7pPr>
      <a:lvl8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8pPr>
      <a:lvl9pPr defTabSz="883817">
        <a:lnSpc>
          <a:spcPct val="90000"/>
        </a:lnSpc>
        <a:defRPr sz="42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0954" indent="-220954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1pPr>
      <a:lvl2pPr marL="696857" indent="-254948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2pPr>
      <a:lvl3pPr marL="1185120" indent="-301301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3pPr>
      <a:lvl4pPr marL="1674603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4pPr>
      <a:lvl5pPr marL="2116512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5pPr>
      <a:lvl6pPr marL="2558421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6pPr>
      <a:lvl7pPr marL="3000331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7pPr>
      <a:lvl8pPr marL="3442240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8pPr>
      <a:lvl9pPr marL="3884148" indent="-348875" defTabSz="883817">
        <a:lnSpc>
          <a:spcPct val="90000"/>
        </a:lnSpc>
        <a:spcBef>
          <a:spcPts val="964"/>
        </a:spcBef>
        <a:buSzPct val="100000"/>
        <a:buFont typeface="Arial"/>
        <a:buChar char="•"/>
        <a:defRPr sz="2600">
          <a:latin typeface="Calibri"/>
          <a:ea typeface="Calibri"/>
          <a:cs typeface="Calibri"/>
          <a:sym typeface="Calibri"/>
        </a:defRPr>
      </a:lvl9pPr>
    </p:bodyStyle>
    <p:otherStyle>
      <a:lvl1pPr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00755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801507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202260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603014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003769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404522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2805277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206029" algn="r" defTabSz="914441">
        <a:defRPr sz="11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4.png"/><Relationship Id="rId5" Type="http://schemas.openxmlformats.org/officeDocument/2006/relationships/hyperlink" Target="http://vernikov.ru/management/project-management/pmbok-2004/structura-upravlenija-projectami/item/67-pmbok-zhiznennyi-cikl-project-i-organizatsiya.htm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4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6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qoo.by/i5W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4.png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2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5.xml"/><Relationship Id="rId5" Type="http://schemas.openxmlformats.org/officeDocument/2006/relationships/image" Target="../media/image23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4.pn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29.xml"/><Relationship Id="rId5" Type="http://schemas.openxmlformats.org/officeDocument/2006/relationships/image" Target="../media/image26.png"/><Relationship Id="rId4" Type="http://schemas.openxmlformats.org/officeDocument/2006/relationships/hyperlink" Target="http://smkrsm.ru/smk/etc.php?id=116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0.xml"/><Relationship Id="rId5" Type="http://schemas.openxmlformats.org/officeDocument/2006/relationships/image" Target="../media/image27.jpeg"/><Relationship Id="rId4" Type="http://schemas.openxmlformats.org/officeDocument/2006/relationships/hyperlink" Target="http://www.ultop.ru/news/10674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2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3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4.xml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5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7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38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0.xml"/><Relationship Id="rId6" Type="http://schemas.openxmlformats.org/officeDocument/2006/relationships/image" Target="../media/image34.jpeg"/><Relationship Id="rId5" Type="http://schemas.openxmlformats.org/officeDocument/2006/relationships/image" Target="../media/image4.png"/><Relationship Id="rId4" Type="http://schemas.openxmlformats.org/officeDocument/2006/relationships/hyperlink" Target="http://www.europa.eu.int/comm/europeaid/qsm/index_en.htm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1.xml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4.png"/><Relationship Id="rId5" Type="http://schemas.openxmlformats.org/officeDocument/2006/relationships/hyperlink" Target="http://www.pmojournal.ru/article_link.php?id=8" TargetMode="External"/><Relationship Id="rId4" Type="http://schemas.openxmlformats.org/officeDocument/2006/relationships/image" Target="../media/image3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4.png"/><Relationship Id="rId5" Type="http://schemas.openxmlformats.org/officeDocument/2006/relationships/hyperlink" Target="http://www.pmojournal.ru/article_link.php?id=8" TargetMode="External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38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5.xml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6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7.xml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49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0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2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47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7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8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0.xml"/><Relationship Id="rId5" Type="http://schemas.openxmlformats.org/officeDocument/2006/relationships/image" Target="../media/image51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2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3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4.xml"/><Relationship Id="rId5" Type="http://schemas.openxmlformats.org/officeDocument/2006/relationships/image" Target="../media/image4.png"/><Relationship Id="rId4" Type="http://schemas.openxmlformats.org/officeDocument/2006/relationships/image" Target="../media/image5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5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6.xml"/><Relationship Id="rId5" Type="http://schemas.openxmlformats.org/officeDocument/2006/relationships/image" Target="../media/image4.png"/><Relationship Id="rId4" Type="http://schemas.openxmlformats.org/officeDocument/2006/relationships/image" Target="../media/image5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7.xml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8.xml"/><Relationship Id="rId5" Type="http://schemas.openxmlformats.org/officeDocument/2006/relationships/image" Target="../media/image4.png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69.xml"/><Relationship Id="rId5" Type="http://schemas.openxmlformats.org/officeDocument/2006/relationships/image" Target="../media/image4.png"/><Relationship Id="rId4" Type="http://schemas.openxmlformats.org/officeDocument/2006/relationships/image" Target="../media/image5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0.xml"/><Relationship Id="rId5" Type="http://schemas.openxmlformats.org/officeDocument/2006/relationships/image" Target="../media/image4.png"/><Relationship Id="rId4" Type="http://schemas.openxmlformats.org/officeDocument/2006/relationships/image" Target="../media/image5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1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2.xml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3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4.xml"/><Relationship Id="rId5" Type="http://schemas.openxmlformats.org/officeDocument/2006/relationships/image" Target="../media/image4.png"/><Relationship Id="rId4" Type="http://schemas.openxmlformats.org/officeDocument/2006/relationships/image" Target="../media/image6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5.xml"/><Relationship Id="rId6" Type="http://schemas.openxmlformats.org/officeDocument/2006/relationships/image" Target="../media/image65.jpeg"/><Relationship Id="rId5" Type="http://schemas.openxmlformats.org/officeDocument/2006/relationships/hyperlink" Target="http://www.womeng.net/wp/library/Methodology%20Indicators.pdf" TargetMode="Externa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6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7.xml"/><Relationship Id="rId5" Type="http://schemas.openxmlformats.org/officeDocument/2006/relationships/hyperlink" Target="http://top.rbc.ru/society/20/02/2015/54e5d1be9a7947e55ce913b4" TargetMode="Externa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8.xml"/><Relationship Id="rId5" Type="http://schemas.openxmlformats.org/officeDocument/2006/relationships/image" Target="../media/image4.png"/><Relationship Id="rId4" Type="http://schemas.openxmlformats.org/officeDocument/2006/relationships/hyperlink" Target="http://minsvyaz.ru/ru/activity/programs/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79.xml"/><Relationship Id="rId5" Type="http://schemas.openxmlformats.org/officeDocument/2006/relationships/image" Target="../media/image67.jpeg"/><Relationship Id="rId4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0.xml"/><Relationship Id="rId6" Type="http://schemas.openxmlformats.org/officeDocument/2006/relationships/image" Target="../media/image68.jpe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1.xml"/><Relationship Id="rId6" Type="http://schemas.openxmlformats.org/officeDocument/2006/relationships/image" Target="../media/image69.jpeg"/><Relationship Id="rId5" Type="http://schemas.openxmlformats.org/officeDocument/2006/relationships/hyperlink" Target="http://www.gazeta.ru/science/2013/11/11_a_5745593.shtml" TargetMode="External"/><Relationship Id="rId4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2.xml"/><Relationship Id="rId5" Type="http://schemas.openxmlformats.org/officeDocument/2006/relationships/image" Target="../media/image4.png"/><Relationship Id="rId4" Type="http://schemas.openxmlformats.org/officeDocument/2006/relationships/image" Target="../media/image7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3.xml"/><Relationship Id="rId5" Type="http://schemas.openxmlformats.org/officeDocument/2006/relationships/image" Target="../media/image71.jpeg"/><Relationship Id="rId4" Type="http://schemas.openxmlformats.org/officeDocument/2006/relationships/image" Target="../media/image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4.xml"/><Relationship Id="rId6" Type="http://schemas.openxmlformats.org/officeDocument/2006/relationships/image" Target="../media/image4.png"/><Relationship Id="rId5" Type="http://schemas.openxmlformats.org/officeDocument/2006/relationships/image" Target="../media/image72.png"/><Relationship Id="rId4" Type="http://schemas.openxmlformats.org/officeDocument/2006/relationships/image" Target="../media/image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5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6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7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8.xml"/><Relationship Id="rId5" Type="http://schemas.openxmlformats.org/officeDocument/2006/relationships/image" Target="../media/image4.png"/><Relationship Id="rId4" Type="http://schemas.openxmlformats.org/officeDocument/2006/relationships/hyperlink" Target="http://www.evaluationcanada.ca/site.cgi?s=H&amp;_lang=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89.xml"/><Relationship Id="rId5" Type="http://schemas.openxmlformats.org/officeDocument/2006/relationships/image" Target="../media/image4.png"/><Relationship Id="rId4" Type="http://schemas.openxmlformats.org/officeDocument/2006/relationships/image" Target="../media/image7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0.xml"/><Relationship Id="rId5" Type="http://schemas.openxmlformats.org/officeDocument/2006/relationships/image" Target="../media/image77.jpe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1.xml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2.xml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3.xml"/><Relationship Id="rId5" Type="http://schemas.openxmlformats.org/officeDocument/2006/relationships/image" Target="../media/image4.png"/><Relationship Id="rId4" Type="http://schemas.openxmlformats.org/officeDocument/2006/relationships/image" Target="../media/image7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2.xml"/><Relationship Id="rId1" Type="http://schemas.openxmlformats.org/officeDocument/2006/relationships/themeOverride" Target="../theme/themeOverride94.xml"/><Relationship Id="rId5" Type="http://schemas.openxmlformats.org/officeDocument/2006/relationships/image" Target="../media/image4.png"/><Relationship Id="rId4" Type="http://schemas.openxmlformats.org/officeDocument/2006/relationships/image" Target="../media/image79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183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528145" y="1947045"/>
            <a:ext cx="8213834" cy="4414345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88468" y="975319"/>
            <a:ext cx="9092106" cy="892895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Жизненный цикл проекта: </a:t>
            </a:r>
            <a:b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влияние участников </a:t>
            </a:r>
            <a:r>
              <a:rPr lang="ru-RU" altLang="ru-RU" sz="24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и </a:t>
            </a:r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расходы на корректировку </a:t>
            </a:r>
            <a:endParaRPr lang="en-US" altLang="ru-RU" sz="2400" b="1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0243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EA0E7A2-8D70-4C7F-9BA1-4B4F3348CCA9}" type="slidenum">
              <a:rPr lang="ru-RU" altLang="ru-RU"/>
              <a:pPr eaLnBrk="1" hangingPunct="1"/>
              <a:t>10</a:t>
            </a:fld>
            <a:endParaRPr lang="ru-RU" altLang="ru-RU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44" y="2237579"/>
            <a:ext cx="7315955" cy="3927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179512" y="6435037"/>
            <a:ext cx="7326814" cy="20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750" dirty="0">
                <a:hlinkClick r:id="rId5"/>
              </a:rPr>
              <a:t>http://vernikov.ru/management/project-management/pmbok-2004/structura-upravlenija-projectami/item/67-pmbok-zhiznennyi-cikl-project-i-organizatsiya.html</a:t>
            </a:r>
            <a:endParaRPr lang="en-US" altLang="ru-RU" sz="75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29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150" y="2399955"/>
            <a:ext cx="2571068" cy="2574523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R="140019" algn="ctr" defTabSz="1041215" rtl="0"/>
            <a:r>
              <a:rPr lang="ru-RU" sz="2800" b="1" kern="1200" dirty="0">
                <a:solidFill>
                  <a:srgbClr val="FFFFFF"/>
                </a:solidFill>
              </a:rPr>
              <a:t>Что считать проектом?</a:t>
            </a:r>
            <a:br>
              <a:rPr lang="ru-RU" sz="2800" b="1" kern="1200" dirty="0">
                <a:solidFill>
                  <a:srgbClr val="FFFFFF"/>
                </a:solidFill>
              </a:rPr>
            </a:br>
            <a:r>
              <a:rPr lang="ru-RU" sz="1800" kern="1200" dirty="0">
                <a:solidFill>
                  <a:srgbClr val="FFFFFF"/>
                </a:solidFill>
              </a:rPr>
              <a:t>(возможные критерии)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3464" y="3337307"/>
            <a:ext cx="5510046" cy="3449750"/>
          </a:xfrm>
        </p:spPr>
        <p:txBody>
          <a:bodyPr>
            <a:noAutofit/>
          </a:bodyPr>
          <a:lstStyle/>
          <a:p>
            <a:pPr algn="l" rtl="0"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Наличие </a:t>
            </a: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определенных сроков исполнения и четко поставленной задачи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 работе участвуют сотрудники более чем двух подразделений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Заказчиком работ является головная компания. 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Заказчиком работ является внешняя компания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Необходимо привлечение внешних экспертов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Команда проекта не локализована в одном месте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Много подрядчиков</a:t>
            </a:r>
          </a:p>
          <a:p>
            <a:pPr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Подобным проектом занимаются впервые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94227" y="1146253"/>
            <a:ext cx="345339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buSzPct val="100000"/>
            </a:pPr>
            <a:r>
              <a:rPr lang="ru-RU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МАСШТАБ РАБОТЫ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08283" y="1451469"/>
            <a:ext cx="576229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54" lvl="0" indent="-220954" defTabSz="883817">
              <a:spcAft>
                <a:spcPts val="600"/>
              </a:spcAft>
              <a:buSzPct val="100000"/>
              <a:buFont typeface="Arial"/>
              <a:buChar char="•"/>
            </a:pPr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Общая длительность проекта более ... дней </a:t>
            </a:r>
          </a:p>
          <a:p>
            <a:pPr marL="220954" lvl="0" indent="-220954" defTabSz="883817">
              <a:spcAft>
                <a:spcPts val="600"/>
              </a:spcAft>
              <a:buSzPct val="100000"/>
              <a:buFont typeface="Arial"/>
              <a:buChar char="•"/>
            </a:pPr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Общие трудозатраты проекта более ... человеко-дней</a:t>
            </a:r>
          </a:p>
          <a:p>
            <a:pPr marL="220954" lvl="0" indent="-220954" defTabSz="883817">
              <a:spcAft>
                <a:spcPts val="600"/>
              </a:spcAft>
              <a:buSzPct val="100000"/>
              <a:buFont typeface="Arial"/>
              <a:buChar char="•"/>
            </a:pPr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Бюджет работы составляет более ... рублей</a:t>
            </a:r>
          </a:p>
          <a:p>
            <a:pPr marL="220954" lvl="0" indent="-220954" defTabSz="883817">
              <a:spcAft>
                <a:spcPts val="600"/>
              </a:spcAft>
              <a:buSzPct val="100000"/>
              <a:buFont typeface="Arial"/>
              <a:buChar char="•"/>
            </a:pPr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Работа является стратегически важной для компании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02109" y="3008831"/>
            <a:ext cx="4178627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buSzPct val="100000"/>
            </a:pPr>
            <a:r>
              <a:rPr lang="ru-RU" b="1" dirty="0">
                <a:solidFill>
                  <a:srgbClr val="5EA4CF"/>
                </a:solidFill>
                <a:latin typeface="Calibri"/>
                <a:sym typeface="Calibri"/>
              </a:rPr>
              <a:t>СЛОЖНОСТЬ 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894974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918838" y="2183524"/>
            <a:ext cx="3121576" cy="299544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213942"/>
            <a:ext cx="7886700" cy="56755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Основные функции управления (проектом)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936" y="2637660"/>
            <a:ext cx="3677224" cy="2730499"/>
          </a:xfrm>
        </p:spPr>
        <p:txBody>
          <a:bodyPr>
            <a:normAutofit/>
          </a:bodyPr>
          <a:lstStyle/>
          <a:p>
            <a:pPr algn="l" rtl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Планирование</a:t>
            </a:r>
          </a:p>
          <a:p>
            <a:pPr algn="l" rtl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Организация</a:t>
            </a:r>
          </a:p>
          <a:p>
            <a:pPr algn="l" rtl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Мотивирование </a:t>
            </a:r>
          </a:p>
          <a:p>
            <a:pPr algn="l" rtl="0">
              <a:spcBef>
                <a:spcPts val="0"/>
              </a:spcBef>
              <a:spcAft>
                <a:spcPts val="1800"/>
              </a:spcAft>
              <a:buClr>
                <a:schemeClr val="accent1">
                  <a:lumMod val="75000"/>
                </a:schemeClr>
              </a:buClr>
            </a:pPr>
            <a:r>
              <a:rPr 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Контроль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194" name="Picture 2" descr="http://www.alliance-des-langues-mondiales.eu/rentree-scolai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41" y="2293884"/>
            <a:ext cx="325160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4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5889407" y="2433142"/>
            <a:ext cx="2505731" cy="2716926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810" y="1091953"/>
            <a:ext cx="8229600" cy="104468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Этапы социального проектирования</a:t>
            </a:r>
            <a:r>
              <a:rPr lang="en-US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разработка проекта</a:t>
            </a:r>
            <a:r>
              <a:rPr lang="en-US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)</a:t>
            </a:r>
            <a:endParaRPr lang="ru-RU" sz="2400" b="1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126" y="2065283"/>
            <a:ext cx="4653915" cy="3996557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Анализ 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ситуации.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Формирование замысла (цели и задачи).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Планирование действий (рабочих заданий).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Определение объема необходимых ресурсов.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Формирование бюджета проекта.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Разработка системы мониторинга проекта (сюда входят показатели).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8" name="Picture 4" descr="http://www.stihi.ru/pics/2014/11/22/11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310" y="2567150"/>
            <a:ext cx="2515095" cy="26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54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55380" y="1960175"/>
            <a:ext cx="6069723" cy="3873065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6167" y="1194912"/>
            <a:ext cx="3969983" cy="57210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Анализ ситуации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14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34" y="2085975"/>
            <a:ext cx="6119104" cy="400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4795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85090" y="3891125"/>
            <a:ext cx="2368602" cy="243084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581" y="1688283"/>
            <a:ext cx="7920880" cy="61174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Постановка задачи на проведение анализа ситуации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91540" y="2427050"/>
            <a:ext cx="8147248" cy="136455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именно мы хотим узнать о ситуации?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Для чего нам это нужно?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2290" name="Picture 2" descr="https://yt3.ggpht.com/-PyLs1D3GW-M/AAAAAAAAAAI/AAAAAAAAAAA/Uj6f25YLDLM/s900-c-k-no/phot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979" y="4039257"/>
            <a:ext cx="2420663" cy="24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982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200401" y="4237967"/>
            <a:ext cx="2230820" cy="2304723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3310" y="1531083"/>
            <a:ext cx="8229600" cy="54208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Анализ ситуации (</a:t>
            </a:r>
            <a:r>
              <a:rPr lang="ru-RU" sz="2400" b="1" dirty="0" err="1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Б.Вильямс</a:t>
            </a:r>
            <a:r>
              <a:rPr 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562137" y="2228141"/>
            <a:ext cx="8282318" cy="222561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Взаимоотношения: как вещи связаны друг с другом?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Перспективы: какие есть различные варианты объяснения ситуации?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Рамки: что «внутри», а что – «снаружи»?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16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4338" name="Picture 2" descr="http://takzdorovo-to.ru/upload/iblock/1ec/1ec171367d3232d2429d62b99617a0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06" y="4373894"/>
            <a:ext cx="2314463" cy="23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2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" y="-1"/>
            <a:ext cx="4863802" cy="690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35929" y="5406769"/>
            <a:ext cx="3795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hlinkClick r:id="rId3"/>
              </a:rPr>
              <a:t>http://</a:t>
            </a:r>
            <a:r>
              <a:rPr lang="en-GB" sz="3200" dirty="0" smtClean="0">
                <a:hlinkClick r:id="rId3"/>
              </a:rPr>
              <a:t>qoo.by/i5W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0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013" y="1722320"/>
            <a:ext cx="8160243" cy="1517494"/>
          </a:xfrm>
        </p:spPr>
        <p:txBody>
          <a:bodyPr>
            <a:normAutofit/>
          </a:bodyPr>
          <a:lstStyle/>
          <a:p>
            <a:r>
              <a:rPr lang="ru-RU" sz="2800" kern="1200" dirty="0" smtClean="0">
                <a:solidFill>
                  <a:srgbClr val="535353"/>
                </a:solidFill>
                <a:sym typeface="Calibri"/>
              </a:rPr>
              <a:t>Аргументированное </a:t>
            </a:r>
            <a:r>
              <a:rPr lang="ru-RU" sz="2800" kern="1200" dirty="0">
                <a:solidFill>
                  <a:srgbClr val="535353"/>
                </a:solidFill>
                <a:sym typeface="Calibri"/>
              </a:rPr>
              <a:t>объяснение того, как и почему действия в рамках проекта приведут к достижению цели проекта.  </a:t>
            </a:r>
            <a:endParaRPr lang="ru-RU" sz="2000" kern="1200" dirty="0">
              <a:solidFill>
                <a:srgbClr val="C00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92247" y="1331022"/>
            <a:ext cx="5800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kern="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Замысел </a:t>
            </a:r>
            <a:r>
              <a:rPr lang="ru-RU" sz="2400" b="1" kern="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проекта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2181" y="3988162"/>
            <a:ext cx="37600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</a:pPr>
            <a:r>
              <a:rPr lang="ru-RU" sz="2000" dirty="0">
                <a:solidFill>
                  <a:srgbClr val="C00000"/>
                </a:solidFill>
                <a:latin typeface="Calibri Light"/>
                <a:sym typeface="Calibri Light"/>
              </a:rPr>
              <a:t>Внимание!!! </a:t>
            </a:r>
            <a:br>
              <a:rPr lang="ru-RU" sz="2000" dirty="0">
                <a:solidFill>
                  <a:srgbClr val="C00000"/>
                </a:solidFill>
                <a:latin typeface="Calibri Light"/>
                <a:sym typeface="Calibri Light"/>
              </a:rPr>
            </a:br>
            <a:r>
              <a:rPr lang="ru-RU" sz="2000" dirty="0">
                <a:solidFill>
                  <a:srgbClr val="C00000"/>
                </a:solidFill>
                <a:latin typeface="Calibri Light"/>
                <a:sym typeface="Calibri Light"/>
              </a:rPr>
              <a:t>«Человек с молотком во всем </a:t>
            </a:r>
            <a:br>
              <a:rPr lang="ru-RU" sz="2000" dirty="0">
                <a:solidFill>
                  <a:srgbClr val="C00000"/>
                </a:solidFill>
                <a:latin typeface="Calibri Light"/>
                <a:sym typeface="Calibri Light"/>
              </a:rPr>
            </a:br>
            <a:r>
              <a:rPr lang="ru-RU" sz="2000" dirty="0">
                <a:solidFill>
                  <a:srgbClr val="C00000"/>
                </a:solidFill>
                <a:latin typeface="Calibri Light"/>
                <a:sym typeface="Calibri Light"/>
              </a:rPr>
              <a:t>склонен видеть гвоздь»</a:t>
            </a:r>
          </a:p>
        </p:txBody>
      </p:sp>
      <p:pic>
        <p:nvPicPr>
          <p:cNvPr id="15364" name="Picture 4" descr="http://obrazki.musicland.krakow.pl/vika/FISHER%20PRICE%202009/IMPORT-ET/l7204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174" y="2889683"/>
            <a:ext cx="3078875" cy="307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62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899821" y="1075856"/>
            <a:ext cx="6209930" cy="595266"/>
          </a:xfrm>
        </p:spPr>
        <p:txBody>
          <a:bodyPr>
            <a:normAutofit/>
          </a:bodyPr>
          <a:lstStyle/>
          <a:p>
            <a:pPr algn="l" defTabSz="914400" rtl="0"/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Замысел («теория», логика) проекта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480312" y="1764819"/>
            <a:ext cx="8182840" cy="4706706"/>
          </a:xfrm>
        </p:spPr>
        <p:txBody>
          <a:bodyPr>
            <a:normAutofit/>
          </a:bodyPr>
          <a:lstStyle/>
          <a:p>
            <a:pPr eaLnBrk="1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9900"/>
                </a:solidFill>
                <a:latin typeface="Calibri Light" pitchFamily="34" charset="0"/>
                <a:cs typeface="Arial" charset="0"/>
              </a:rPr>
              <a:t>Стратегическая цель</a:t>
            </a:r>
            <a:r>
              <a:rPr lang="en-US" sz="2400" b="1" dirty="0">
                <a:solidFill>
                  <a:srgbClr val="009900"/>
                </a:solidFill>
                <a:latin typeface="Calibri Light" pitchFamily="34" charset="0"/>
                <a:cs typeface="Arial" charset="0"/>
              </a:rPr>
              <a:t> (“</a:t>
            </a:r>
            <a:r>
              <a:rPr lang="ru-RU" sz="2400" b="1" dirty="0">
                <a:solidFill>
                  <a:srgbClr val="009900"/>
                </a:solidFill>
                <a:latin typeface="Calibri Light" pitchFamily="34" charset="0"/>
                <a:cs typeface="Arial" charset="0"/>
              </a:rPr>
              <a:t>Миссия</a:t>
            </a:r>
            <a:r>
              <a:rPr lang="en-US" sz="2400" b="1" dirty="0">
                <a:solidFill>
                  <a:srgbClr val="009900"/>
                </a:solidFill>
                <a:latin typeface="Calibri Light" pitchFamily="34" charset="0"/>
                <a:cs typeface="Arial" charset="0"/>
              </a:rPr>
              <a:t>”)</a:t>
            </a:r>
            <a:endParaRPr lang="ru-RU" sz="2400" b="1" dirty="0">
              <a:solidFill>
                <a:srgbClr val="009900"/>
              </a:solidFill>
              <a:latin typeface="Calibri Light" pitchFamily="34" charset="0"/>
              <a:cs typeface="Arial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2400" dirty="0">
                <a:cs typeface="Arial" charset="0"/>
              </a:rPr>
              <a:t>	</a:t>
            </a:r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 Light"/>
              </a:rPr>
              <a:t>То, ради чего предпринимается проект. Все, что делается, направлено на то, чтобы сделать вклад в реализацию миссии.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Цель </a:t>
            </a:r>
            <a:r>
              <a:rPr lang="ru-RU" sz="2400" b="1" dirty="0" smtClean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проекта</a:t>
            </a:r>
            <a:r>
              <a:rPr lang="en-US" sz="2400" b="1" dirty="0" smtClean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(“</a:t>
            </a:r>
            <a:r>
              <a:rPr lang="ru-RU" sz="2400" b="1" dirty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Цель</a:t>
            </a:r>
            <a:r>
              <a:rPr lang="en-US" sz="2400" b="1" dirty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  <a:t>”) </a:t>
            </a:r>
            <a:br>
              <a:rPr lang="en-US" sz="2400" b="1" dirty="0">
                <a:solidFill>
                  <a:srgbClr val="0000CC"/>
                </a:solidFill>
                <a:latin typeface="Calibri Light" pitchFamily="34" charset="0"/>
                <a:cs typeface="Arial" charset="0"/>
              </a:rPr>
            </a:br>
            <a:r>
              <a:rPr lang="ru-RU" sz="2200" kern="1200" dirty="0">
                <a:solidFill>
                  <a:srgbClr val="535353"/>
                </a:solidFill>
                <a:latin typeface="Calibri Light" pitchFamily="34" charset="0"/>
                <a:ea typeface="Calibri Light"/>
                <a:cs typeface="Calibri Light"/>
              </a:rPr>
              <a:t>Непосредственный результат, которого должен достичь проект.</a:t>
            </a:r>
            <a:endParaRPr lang="en-US" sz="2200" kern="1200" dirty="0">
              <a:solidFill>
                <a:srgbClr val="535353"/>
              </a:solidFill>
              <a:latin typeface="Calibri Light" pitchFamily="34" charset="0"/>
              <a:ea typeface="Calibri Light"/>
              <a:cs typeface="Calibri Light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rgbClr val="FF3300"/>
                </a:solidFill>
                <a:latin typeface="Calibri Light" pitchFamily="34" charset="0"/>
              </a:rPr>
              <a:t>Цели действий</a:t>
            </a:r>
            <a:r>
              <a:rPr lang="en-US" sz="2400" b="1" dirty="0">
                <a:solidFill>
                  <a:srgbClr val="FF3300"/>
                </a:solidFill>
                <a:latin typeface="Calibri Light" pitchFamily="34" charset="0"/>
              </a:rPr>
              <a:t> (“</a:t>
            </a:r>
            <a:r>
              <a:rPr lang="ru-RU" sz="2400" b="1" dirty="0">
                <a:solidFill>
                  <a:srgbClr val="FF3300"/>
                </a:solidFill>
                <a:latin typeface="Calibri Light" pitchFamily="34" charset="0"/>
              </a:rPr>
              <a:t>Задачи</a:t>
            </a:r>
            <a:r>
              <a:rPr lang="en-US" sz="2400" b="1" dirty="0">
                <a:solidFill>
                  <a:srgbClr val="FF3300"/>
                </a:solidFill>
                <a:latin typeface="Calibri Light" pitchFamily="34" charset="0"/>
              </a:rPr>
              <a:t>”)</a:t>
            </a:r>
            <a:r>
              <a:rPr lang="en-US" sz="2400" b="1" dirty="0">
                <a:latin typeface="Calibri Light" pitchFamily="34" charset="0"/>
              </a:rPr>
              <a:t> </a:t>
            </a:r>
            <a:br>
              <a:rPr lang="en-US" sz="2400" b="1" dirty="0">
                <a:latin typeface="Calibri Light" pitchFamily="34" charset="0"/>
              </a:rPr>
            </a:br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конкретно должно стать непосредственным результатом действий в рамках проекта</a:t>
            </a:r>
            <a:r>
              <a:rPr lang="ru-RU" sz="2400" dirty="0"/>
              <a:t>.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latin typeface="Calibri Light" pitchFamily="34" charset="0"/>
              </a:rPr>
              <a:t>Действия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ru-RU" sz="2400" dirty="0"/>
              <a:t>	</a:t>
            </a:r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мы делаем для решения задач проекта.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  <a:latin typeface="Calibri Light" pitchFamily="34" charset="0"/>
                <a:cs typeface="Courier New" pitchFamily="49" charset="0"/>
              </a:rPr>
              <a:t>Ресурсы </a:t>
            </a:r>
          </a:p>
          <a:p>
            <a:pPr marL="220663" indent="47625"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необходимо для осуществления запланированных действий</a:t>
            </a:r>
          </a:p>
        </p:txBody>
      </p:sp>
      <p:sp>
        <p:nvSpPr>
          <p:cNvPr id="1331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104754B-DA8F-4BD7-8557-4A961E27A96B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 smtClean="0"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65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9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9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756745" y="3722171"/>
            <a:ext cx="7874875" cy="2174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082" tIns="40083" rIns="40082" bIns="40083" anchor="b">
            <a:normAutofit/>
          </a:bodyPr>
          <a:lstStyle>
            <a:lvl1pPr defTabSz="883817">
              <a:lnSpc>
                <a:spcPct val="90000"/>
              </a:lnSpc>
              <a:defRPr sz="5800">
                <a:latin typeface="Calibri Light"/>
                <a:ea typeface="Calibri Light"/>
                <a:cs typeface="Calibri Light"/>
                <a:sym typeface="Calibri Light"/>
              </a:defRPr>
            </a:lvl1pPr>
            <a:lvl2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2pPr>
            <a:lvl3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3pPr>
            <a:lvl4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4pPr>
            <a:lvl5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5pPr>
            <a:lvl6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6pPr>
            <a:lvl7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7pPr>
            <a:lvl8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8pPr>
            <a:lvl9pPr defTabSz="883817">
              <a:lnSpc>
                <a:spcPct val="90000"/>
              </a:lnSpc>
              <a:defRPr sz="4200"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r>
              <a:rPr lang="ru-RU" sz="4300" b="1" dirty="0">
                <a:solidFill>
                  <a:srgbClr val="5EA4CF"/>
                </a:solidFill>
              </a:rPr>
              <a:t>Управление</a:t>
            </a:r>
            <a:r>
              <a:rPr lang="ru-RU" kern="0" dirty="0" smtClean="0">
                <a:solidFill>
                  <a:srgbClr val="00B0F0"/>
                </a:solidFill>
              </a:rPr>
              <a:t> </a:t>
            </a:r>
            <a:r>
              <a:rPr lang="ru-RU" sz="4300" b="1" dirty="0">
                <a:solidFill>
                  <a:srgbClr val="5EA4CF"/>
                </a:solidFill>
              </a:rPr>
              <a:t>проектом</a:t>
            </a:r>
            <a:br>
              <a:rPr lang="ru-RU" sz="4300" b="1" dirty="0">
                <a:solidFill>
                  <a:srgbClr val="5EA4CF"/>
                </a:solidFill>
              </a:rPr>
            </a:br>
            <a:r>
              <a:rPr lang="ru-RU" sz="2200" dirty="0">
                <a:solidFill>
                  <a:srgbClr val="5EA4CF"/>
                </a:solidFill>
              </a:rPr>
              <a:t>Ведущий: Алексей Иосифович Кузьмин, генеральный директор </a:t>
            </a:r>
            <a:br>
              <a:rPr lang="ru-RU" sz="2200" dirty="0">
                <a:solidFill>
                  <a:srgbClr val="5EA4CF"/>
                </a:solidFill>
              </a:rPr>
            </a:br>
            <a:r>
              <a:rPr lang="ru-RU" sz="2200" dirty="0">
                <a:solidFill>
                  <a:srgbClr val="5EA4CF"/>
                </a:solidFill>
              </a:rPr>
              <a:t>ООО «Компания «Процесс Консалтинг»</a:t>
            </a:r>
            <a:br>
              <a:rPr lang="ru-RU" sz="2200" dirty="0">
                <a:solidFill>
                  <a:srgbClr val="5EA4CF"/>
                </a:solidFill>
              </a:rPr>
            </a:br>
            <a:endParaRPr lang="ru-RU" sz="2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38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00338" y="1830184"/>
            <a:ext cx="6335712" cy="3983037"/>
          </a:xfrm>
          <a:prstGeom prst="rect">
            <a:avLst/>
          </a:prstGeom>
          <a:solidFill>
            <a:schemeClr val="accent1">
              <a:alpha val="32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244565" y="1064172"/>
            <a:ext cx="4638015" cy="606973"/>
          </a:xfrm>
        </p:spPr>
        <p:txBody>
          <a:bodyPr>
            <a:normAutofit/>
          </a:bodyPr>
          <a:lstStyle/>
          <a:p>
            <a:pPr algn="l" defTabSz="914400" rtl="0" eaLnBrk="1" hangingPunct="1"/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Замысел (логика проекта)</a:t>
            </a:r>
          </a:p>
        </p:txBody>
      </p:sp>
      <p:sp>
        <p:nvSpPr>
          <p:cNvPr id="2048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A2CE83-CA16-4D5D-AEDC-693CE02D3E4D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200" smtClean="0">
              <a:latin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843213" y="4064886"/>
            <a:ext cx="1800225" cy="1292225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Задачи (цели</a:t>
            </a:r>
            <a:r>
              <a:rPr lang="en-US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действий)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810125" y="3101274"/>
            <a:ext cx="1922463" cy="8858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Цель</a:t>
            </a:r>
            <a:r>
              <a:rPr lang="en-US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проекта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131067" y="2053524"/>
            <a:ext cx="2400016" cy="89255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Стратегическая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цель (миссия)</a:t>
            </a:r>
            <a:endParaRPr lang="en-US" altLang="ru-RU" sz="2600" dirty="0">
              <a:solidFill>
                <a:schemeClr val="bg1"/>
              </a:solidFill>
              <a:latin typeface="Calibri Light" pitchFamily="34" charset="0"/>
              <a:cs typeface="Arial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4356100" y="1723862"/>
            <a:ext cx="825500" cy="44719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10725711" flipH="1">
            <a:off x="2492375" y="5501145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10725711" flipH="1">
            <a:off x="4457700" y="3912486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10725711" flipH="1">
            <a:off x="6588125" y="2921886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617661" y="5852207"/>
            <a:ext cx="1727200" cy="430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200" b="1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Действия</a:t>
            </a:r>
            <a:endParaRPr lang="ru-RU" altLang="ru-RU" sz="2600" dirty="0"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81600" y="5141211"/>
            <a:ext cx="37705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Цепочка ожидаемых результатов</a:t>
            </a:r>
            <a:endParaRPr lang="en-US" altLang="ru-RU" sz="2000" b="1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288" y="2530932"/>
            <a:ext cx="17604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Актуальность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  <a:sym typeface="Calibri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95288" y="3538995"/>
            <a:ext cx="19495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Подотчетность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51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267" grpId="0" animBg="1"/>
      <p:bldP spid="11268" grpId="0" animBg="1"/>
      <p:bldP spid="11269" grpId="0" animBg="1"/>
      <p:bldP spid="11270" grpId="0" animBg="1"/>
      <p:bldP spid="11271" grpId="0" animBg="1"/>
      <p:bldP spid="11272" grpId="0" animBg="1"/>
      <p:bldP spid="11273" grpId="0" animBg="1"/>
      <p:bldP spid="11274" grpId="0" animBg="1"/>
      <p:bldP spid="3" grpId="0"/>
      <p:bldP spid="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8050" y="1537138"/>
            <a:ext cx="6858000" cy="4252434"/>
          </a:xfrm>
          <a:prstGeom prst="rect">
            <a:avLst/>
          </a:prstGeom>
          <a:solidFill>
            <a:schemeClr val="accent1">
              <a:alpha val="32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320" y="1062688"/>
            <a:ext cx="4564062" cy="321155"/>
          </a:xfrm>
        </p:spPr>
        <p:txBody>
          <a:bodyPr>
            <a:normAutofit fontScale="90000"/>
          </a:bodyPr>
          <a:lstStyle/>
          <a:p>
            <a:pPr algn="l" defTabSz="914400" rtl="0"/>
            <a:r>
              <a:rPr lang="ru-RU" altLang="ru-RU" sz="2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Замысел проекта (пример)</a:t>
            </a:r>
          </a:p>
        </p:txBody>
      </p:sp>
      <p:sp>
        <p:nvSpPr>
          <p:cNvPr id="2048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A2CE83-CA16-4D5D-AEDC-693CE02D3E4D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200" smtClean="0">
              <a:latin typeface="Arial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484394" y="4182129"/>
            <a:ext cx="2159614" cy="12926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Улучшатся знания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участников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881785" y="2885985"/>
            <a:ext cx="1922463" cy="12926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Участники применят знания</a:t>
            </a:r>
            <a:endParaRPr lang="ru-RU" altLang="ru-RU" sz="2600" dirty="0">
              <a:solidFill>
                <a:schemeClr val="bg1"/>
              </a:solidFill>
              <a:latin typeface="Calibri Light" pitchFamily="34" charset="0"/>
              <a:cs typeface="Arial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988175" y="1665329"/>
            <a:ext cx="1931988" cy="129266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600" dirty="0" smtClean="0">
                <a:solidFill>
                  <a:schemeClr val="bg1"/>
                </a:solidFill>
                <a:latin typeface="Calibri Light" pitchFamily="34" charset="0"/>
                <a:cs typeface="Arial" charset="0"/>
              </a:rPr>
              <a:t>Повысится качество услуг</a:t>
            </a:r>
            <a:endParaRPr lang="en-US" altLang="ru-RU" sz="2600" dirty="0">
              <a:solidFill>
                <a:schemeClr val="bg1"/>
              </a:solidFill>
              <a:latin typeface="Calibri Light" pitchFamily="34" charset="0"/>
              <a:cs typeface="Arial" charset="0"/>
            </a:endParaRPr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4356100" y="1810575"/>
            <a:ext cx="825500" cy="447198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 rot="10725711" flipH="1">
            <a:off x="2467205" y="5342808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10725711" flipH="1">
            <a:off x="4457700" y="4046497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10725711" flipH="1">
            <a:off x="6643669" y="2869422"/>
            <a:ext cx="800100" cy="8001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10101" y="5399"/>
                  <a:pt x="9409" y="5535"/>
                  <a:pt x="8762" y="5799"/>
                </a:cubicBezTo>
                <a:lnTo>
                  <a:pt x="6724" y="798"/>
                </a:lnTo>
                <a:cubicBezTo>
                  <a:pt x="8018" y="271"/>
                  <a:pt x="9402" y="-1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900113" y="5881865"/>
            <a:ext cx="172720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22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Провести семинар</a:t>
            </a:r>
            <a:endParaRPr lang="en-US" altLang="ru-RU" sz="2200" b="1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181600" y="5275222"/>
            <a:ext cx="37160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0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Цепочка ожидаемых результатов</a:t>
            </a:r>
            <a:endParaRPr lang="en-US" altLang="ru-RU" sz="2000" b="1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20026" y="1991132"/>
            <a:ext cx="176041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Актуальность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50441" y="3365569"/>
            <a:ext cx="194957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Подотчетность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5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  <p:bldP spid="11268" grpId="0" animBg="1"/>
      <p:bldP spid="11269" grpId="0" animBg="1"/>
      <p:bldP spid="11270" grpId="0" animBg="1"/>
      <p:bldP spid="11271" grpId="0" animBg="1"/>
      <p:bldP spid="11272" grpId="0" animBg="1"/>
      <p:bldP spid="11273" grpId="0" animBg="1"/>
      <p:bldP spid="11274" grpId="0" animBg="1"/>
      <p:bldP spid="3" grpId="0"/>
      <p:bldP spid="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Заголовок 1"/>
          <p:cNvSpPr>
            <a:spLocks noGrp="1"/>
          </p:cNvSpPr>
          <p:nvPr>
            <p:ph type="title"/>
          </p:nvPr>
        </p:nvSpPr>
        <p:spPr>
          <a:xfrm>
            <a:off x="1972525" y="963557"/>
            <a:ext cx="5264459" cy="449318"/>
          </a:xfrm>
        </p:spPr>
        <p:txBody>
          <a:bodyPr>
            <a:normAutofit/>
          </a:bodyPr>
          <a:lstStyle/>
          <a:p>
            <a:pPr algn="ctr" defTabSz="914400" rtl="0"/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Общий замысел программы</a:t>
            </a:r>
            <a:endParaRPr lang="en-US" altLang="ru-RU" sz="2200" b="1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3F5C57-130D-423D-A701-DA631B5F3407}" type="slidenum">
              <a:rPr lang="ru-RU"/>
              <a:pPr>
                <a:defRPr/>
              </a:pPr>
              <a:t>22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2675" y="6468241"/>
            <a:ext cx="2051050" cy="338554"/>
          </a:xfrm>
          <a:prstGeom prst="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>
            <a:lvl1pPr marL="195579" marR="140019" algn="ctr" defTabSz="1041215">
              <a:defRPr sz="1600" b="1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defRPr>
            </a:lvl1pPr>
            <a:lvl2pPr indent="400755" algn="ctr">
              <a:defRPr sz="1700" b="1">
                <a:latin typeface="Calibri"/>
                <a:ea typeface="Calibri"/>
                <a:cs typeface="Calibri"/>
                <a:sym typeface="Calibri"/>
              </a:defRPr>
            </a:lvl2pPr>
            <a:lvl3pPr indent="801507" algn="ctr">
              <a:defRPr sz="1700" b="1">
                <a:latin typeface="Calibri"/>
                <a:ea typeface="Calibri"/>
                <a:cs typeface="Calibri"/>
                <a:sym typeface="Calibri"/>
              </a:defRPr>
            </a:lvl3pPr>
            <a:lvl4pPr indent="1202260" algn="ctr">
              <a:defRPr sz="1700" b="1">
                <a:latin typeface="Calibri"/>
                <a:ea typeface="Calibri"/>
                <a:cs typeface="Calibri"/>
                <a:sym typeface="Calibri"/>
              </a:defRPr>
            </a:lvl4pPr>
            <a:lvl5pPr indent="1603014" algn="ctr">
              <a:defRPr sz="1700" b="1">
                <a:latin typeface="Calibri"/>
                <a:ea typeface="Calibri"/>
                <a:cs typeface="Calibri"/>
                <a:sym typeface="Calibri"/>
              </a:defRPr>
            </a:lvl5pPr>
            <a:lvl6pPr indent="2003769" algn="ctr">
              <a:defRPr sz="1700" b="1">
                <a:latin typeface="Calibri"/>
                <a:ea typeface="Calibri"/>
                <a:cs typeface="Calibri"/>
                <a:sym typeface="Calibri"/>
              </a:defRPr>
            </a:lvl6pPr>
            <a:lvl7pPr indent="2404522" algn="ctr">
              <a:defRPr sz="1700" b="1">
                <a:latin typeface="Calibri"/>
                <a:ea typeface="Calibri"/>
                <a:cs typeface="Calibri"/>
                <a:sym typeface="Calibri"/>
              </a:defRPr>
            </a:lvl7pPr>
            <a:lvl8pPr indent="2805277" algn="ctr">
              <a:defRPr sz="1700" b="1">
                <a:latin typeface="Calibri"/>
                <a:ea typeface="Calibri"/>
                <a:cs typeface="Calibri"/>
                <a:sym typeface="Calibri"/>
              </a:defRPr>
            </a:lvl8pPr>
            <a:lvl9pPr indent="3206029" algn="ctr">
              <a:defRPr sz="1700" b="1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dirty="0"/>
              <a:t>Дерево целей</a:t>
            </a:r>
            <a:endParaRPr lang="en-US" dirty="0"/>
          </a:p>
        </p:txBody>
      </p:sp>
      <p:pic>
        <p:nvPicPr>
          <p:cNvPr id="86020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1412875"/>
            <a:ext cx="8650781" cy="4522842"/>
          </a:xfrm>
          <a:prstGeom prst="rect">
            <a:avLst/>
          </a:prstGeom>
          <a:solidFill>
            <a:srgbClr val="5EA4CF"/>
          </a:solidFill>
          <a:ln w="12700">
            <a:miter lim="400000"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62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Заголовок 1"/>
          <p:cNvSpPr>
            <a:spLocks noGrp="1"/>
          </p:cNvSpPr>
          <p:nvPr>
            <p:ph type="title"/>
          </p:nvPr>
        </p:nvSpPr>
        <p:spPr>
          <a:xfrm>
            <a:off x="1377149" y="861364"/>
            <a:ext cx="6109501" cy="644243"/>
          </a:xfrm>
        </p:spPr>
        <p:txBody>
          <a:bodyPr>
            <a:normAutofit/>
          </a:bodyPr>
          <a:lstStyle/>
          <a:p>
            <a:pPr algn="ctr" defTabSz="914400" rtl="0"/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Дерево целей (-2 +2)</a:t>
            </a:r>
            <a:endParaRPr lang="en-US" altLang="ru-RU" sz="2200" b="1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FBF26-3710-43AC-880E-A56359F9E39F}" type="slidenum">
              <a:rPr lang="ru-RU"/>
              <a:pPr>
                <a:defRPr/>
              </a:pPr>
              <a:t>23</a:t>
            </a:fld>
            <a:endParaRPr lang="ru-RU"/>
          </a:p>
        </p:txBody>
      </p:sp>
      <p:pic>
        <p:nvPicPr>
          <p:cNvPr id="87043" name="Рисунок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4" y="1489842"/>
            <a:ext cx="8655269" cy="420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2675" y="6468241"/>
            <a:ext cx="2051050" cy="338554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>
            <a:lvl1pPr marL="195579" marR="140019" algn="ctr" defTabSz="1041215">
              <a:defRPr sz="1600" b="1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defRPr>
            </a:lvl1pPr>
            <a:lvl2pPr indent="400755" algn="ctr">
              <a:defRPr sz="1700" b="1">
                <a:latin typeface="Calibri"/>
                <a:ea typeface="Calibri"/>
                <a:cs typeface="Calibri"/>
                <a:sym typeface="Calibri"/>
              </a:defRPr>
            </a:lvl2pPr>
            <a:lvl3pPr indent="801507" algn="ctr">
              <a:defRPr sz="1700" b="1">
                <a:latin typeface="Calibri"/>
                <a:ea typeface="Calibri"/>
                <a:cs typeface="Calibri"/>
                <a:sym typeface="Calibri"/>
              </a:defRPr>
            </a:lvl3pPr>
            <a:lvl4pPr indent="1202260" algn="ctr">
              <a:defRPr sz="1700" b="1">
                <a:latin typeface="Calibri"/>
                <a:ea typeface="Calibri"/>
                <a:cs typeface="Calibri"/>
                <a:sym typeface="Calibri"/>
              </a:defRPr>
            </a:lvl4pPr>
            <a:lvl5pPr indent="1603014" algn="ctr">
              <a:defRPr sz="1700" b="1">
                <a:latin typeface="Calibri"/>
                <a:ea typeface="Calibri"/>
                <a:cs typeface="Calibri"/>
                <a:sym typeface="Calibri"/>
              </a:defRPr>
            </a:lvl5pPr>
            <a:lvl6pPr indent="2003769" algn="ctr">
              <a:defRPr sz="1700" b="1">
                <a:latin typeface="Calibri"/>
                <a:ea typeface="Calibri"/>
                <a:cs typeface="Calibri"/>
                <a:sym typeface="Calibri"/>
              </a:defRPr>
            </a:lvl6pPr>
            <a:lvl7pPr indent="2404522" algn="ctr">
              <a:defRPr sz="1700" b="1">
                <a:latin typeface="Calibri"/>
                <a:ea typeface="Calibri"/>
                <a:cs typeface="Calibri"/>
                <a:sym typeface="Calibri"/>
              </a:defRPr>
            </a:lvl7pPr>
            <a:lvl8pPr indent="2805277" algn="ctr">
              <a:defRPr sz="1700" b="1">
                <a:latin typeface="Calibri"/>
                <a:ea typeface="Calibri"/>
                <a:cs typeface="Calibri"/>
                <a:sym typeface="Calibri"/>
              </a:defRPr>
            </a:lvl8pPr>
            <a:lvl9pPr indent="3206029" algn="ctr">
              <a:defRPr sz="1700" b="1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dirty="0"/>
              <a:t>Дерево целей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882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20888"/>
            <a:ext cx="8229600" cy="1143000"/>
          </a:xfrm>
        </p:spPr>
        <p:txBody>
          <a:bodyPr>
            <a:noAutofit/>
          </a:bodyPr>
          <a:lstStyle/>
          <a:p>
            <a:pPr algn="ctr" defTabSz="914400" rtl="0"/>
            <a:r>
              <a:rPr lang="ru-RU" sz="40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Особенности формулирования целей социальных проектов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24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9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1.sndcdn.com/artworks-000101939593-1ui687-t500x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214" y="1071735"/>
            <a:ext cx="1224617" cy="122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2585545" y="1109504"/>
            <a:ext cx="4690241" cy="506139"/>
          </a:xfrm>
        </p:spPr>
        <p:txBody>
          <a:bodyPr>
            <a:normAutofit/>
          </a:bodyPr>
          <a:lstStyle/>
          <a:p>
            <a:pPr algn="ctr" defTabSz="914400" rtl="0" eaLnBrk="1" hangingPunct="1"/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Пример</a:t>
            </a:r>
            <a:r>
              <a:rPr lang="en-US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 (</a:t>
            </a:r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отсутствует цель</a:t>
            </a:r>
            <a:r>
              <a:rPr lang="en-US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496" y="2492375"/>
            <a:ext cx="8469641" cy="3514287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ru-RU" sz="2800" dirty="0" smtClean="0"/>
              <a:t>Цель</a:t>
            </a:r>
            <a:r>
              <a:rPr lang="ru-RU" sz="2800" dirty="0" smtClean="0">
                <a:latin typeface="Calibri Light" pitchFamily="34" charset="0"/>
              </a:rPr>
              <a:t>:</a:t>
            </a:r>
            <a:r>
              <a:rPr lang="en-US" sz="2800" dirty="0" smtClean="0">
                <a:latin typeface="Calibri Light" pitchFamily="34" charset="0"/>
              </a:rPr>
              <a:t> </a:t>
            </a:r>
            <a:r>
              <a:rPr lang="ru-RU" sz="2800" dirty="0" smtClean="0">
                <a:latin typeface="Calibri Light" pitchFamily="34" charset="0"/>
              </a:rPr>
              <a:t>       </a:t>
            </a: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снизить младенческую смертность в России</a:t>
            </a:r>
            <a:endParaRPr lang="en-US" sz="28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sz="2800" b="1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eaLnBrk="1" hangingPunct="1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ru-RU" sz="28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Задача</a:t>
            </a:r>
            <a:r>
              <a:rPr lang="en-US" sz="28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: </a:t>
            </a: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улучшить навыки реанимации новорожденных у врачей и медсестер</a:t>
            </a:r>
          </a:p>
          <a:p>
            <a:pPr eaLnBrk="1" hangingPunct="1">
              <a:spcBef>
                <a:spcPts val="1800"/>
              </a:spcBef>
              <a:buFont typeface="Arial" pitchFamily="34" charset="0"/>
              <a:buChar char="•"/>
              <a:defRPr/>
            </a:pPr>
            <a:r>
              <a:rPr lang="ru-RU" sz="28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Действия</a:t>
            </a:r>
            <a:r>
              <a:rPr lang="en-US" sz="28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: </a:t>
            </a:r>
            <a:r>
              <a:rPr lang="ru-RU" sz="2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5-дневный семинар по навыкам реанимации для представителей нескольких клиник из двух регионов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9A0EE-2F0C-4160-B67E-A7DCB464F16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9269" y="1615643"/>
            <a:ext cx="1655762" cy="5232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8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Миссия:</a:t>
            </a:r>
            <a:endParaRPr lang="en-US" sz="2800" b="1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9" y="2484493"/>
            <a:ext cx="1447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076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830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575442" y="1236760"/>
            <a:ext cx="6968358" cy="971550"/>
          </a:xfrm>
        </p:spPr>
        <p:txBody>
          <a:bodyPr>
            <a:noAutofit/>
          </a:bodyPr>
          <a:lstStyle/>
          <a:p>
            <a:pPr algn="l" defTabSz="914400" rtl="0"/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Где возникают проблемы </a:t>
            </a:r>
            <a:r>
              <a:rPr lang="ru-RU" altLang="ru-RU" sz="22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/>
            </a:r>
            <a:br>
              <a:rPr lang="ru-RU" altLang="ru-RU" sz="22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altLang="ru-RU" sz="22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в </a:t>
            </a:r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связи с чересчур глобальными целями</a:t>
            </a:r>
            <a:r>
              <a:rPr lang="en-US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?</a:t>
            </a:r>
          </a:p>
        </p:txBody>
      </p:sp>
      <p:sp>
        <p:nvSpPr>
          <p:cNvPr id="46083" name="Объект 2"/>
          <p:cNvSpPr>
            <a:spLocks noGrp="1"/>
          </p:cNvSpPr>
          <p:nvPr>
            <p:ph idx="1"/>
          </p:nvPr>
        </p:nvSpPr>
        <p:spPr>
          <a:xfrm>
            <a:off x="650808" y="2486360"/>
            <a:ext cx="2951613" cy="1738800"/>
          </a:xfrm>
        </p:spPr>
        <p:txBody>
          <a:bodyPr>
            <a:normAutofit/>
          </a:bodyPr>
          <a:lstStyle/>
          <a:p>
            <a:pPr marL="541338" indent="-541338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Управление</a:t>
            </a:r>
            <a:r>
              <a:rPr lang="en-US" alt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</a:t>
            </a:r>
          </a:p>
          <a:p>
            <a:pPr marL="541338" indent="-541338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Отчетность </a:t>
            </a:r>
            <a:endParaRPr lang="en-US" altLang="ru-RU" sz="32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541338" indent="-541338" eaLnBrk="1" hangingPunct="1">
              <a:spcBef>
                <a:spcPts val="0"/>
              </a:spcBef>
              <a:spcAft>
                <a:spcPts val="1200"/>
              </a:spcAft>
            </a:pPr>
            <a:r>
              <a:rPr lang="ru-RU" altLang="ru-RU" sz="3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Оценка</a:t>
            </a:r>
            <a:endParaRPr lang="en-US" altLang="ru-RU" sz="32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50A47E-B3CD-4CB3-AB61-25364D81DDF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7410" name="Picture 2" descr="http://vrachewatel.ru/images/ljudi-perestajut-byt-jegoistami-v-33-goda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10" y="2741777"/>
            <a:ext cx="3226128" cy="32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4978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1565" y="4313719"/>
            <a:ext cx="2136229" cy="2094864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593671" y="1362876"/>
            <a:ext cx="7643812" cy="2972641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Целью программы является </a:t>
            </a:r>
            <a:endParaRPr lang="ru-RU" altLang="ru-RU" sz="2400" b="1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FontTx/>
              <a:buNone/>
            </a:pPr>
            <a:r>
              <a:rPr lang="ru-RU" altLang="ru-RU" sz="2400" dirty="0" smtClean="0">
                <a:solidFill>
                  <a:srgbClr val="5EA4CF"/>
                </a:solidFill>
                <a:sym typeface="Calibri Light"/>
              </a:rPr>
              <a:t>улучшение </a:t>
            </a:r>
            <a:r>
              <a:rPr lang="ru-RU" altLang="ru-RU" sz="2400" dirty="0">
                <a:solidFill>
                  <a:srgbClr val="5EA4CF"/>
                </a:solidFill>
                <a:sym typeface="Calibri Light"/>
              </a:rPr>
              <a:t>экологической ситуации на водных объектах реки Волга 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 основе осуществления первоочередных мероприятий по очистке акваторий от брошенных и затонувших судов, не используемых гидротехнических сооружений, другого бесхозного имущества, промышленных и бытовых отходов.  </a:t>
            </a:r>
            <a:endParaRPr lang="ru-RU" altLang="ru-RU" sz="2400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 algn="r">
              <a:buFontTx/>
              <a:buNone/>
            </a:pPr>
            <a:r>
              <a:rPr lang="ru-RU" altLang="ru-RU" sz="2000" i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</a:t>
            </a:r>
            <a:r>
              <a:rPr lang="ru-RU" altLang="ru-RU" sz="20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Ассоциация водолазных служб России)</a:t>
            </a: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24079-FABD-4611-854C-82A193FB4057}" type="slidenum">
              <a:rPr lang="ru-RU" altLang="ru-RU"/>
              <a:pPr/>
              <a:t>27</a:t>
            </a:fld>
            <a:endParaRPr lang="ru-RU" alt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8434" name="Picture 2" descr="http://blogsemya.ru/wp-content/uploads/2014/03/%D0%B7%D0%B0%D0%B3%D0%B0%D1%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8" y="4439843"/>
            <a:ext cx="2232961" cy="218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46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A52B5F5C-B4AA-49F2-B582-CCA338F22B69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685800" y="1195527"/>
            <a:ext cx="7772400" cy="58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Федеральная целевая программа «Электронная Россия»</a:t>
            </a: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85800" y="1900925"/>
            <a:ext cx="78486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Основными целями Программы являются создание условий для развития демократии, повышение эффективности функционирования экономики, государственного управления и местного самоуправления за счет внедрения и массового распространения ИКТ, обеспечения прав на свободный поиск, получение, передачу, производство и распространение информации, расширения подготовки специалистов по ИКТ и квалифицированных пользователей</a:t>
            </a:r>
            <a:r>
              <a:rPr lang="ru-RU" altLang="ru-RU" sz="24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.</a:t>
            </a:r>
            <a:endParaRPr lang="ru-RU" alt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149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m55.ru/img/product-fotos/KK00DB9D.KPK1.T5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335" y="4382814"/>
            <a:ext cx="2200603" cy="220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CB0D9227-BAA8-47A4-A0FF-CA72F0A0979D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8731" y="1584435"/>
            <a:ext cx="8077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altLang="ru-RU" sz="20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Руководящий принцип создания ЭП:</a:t>
            </a:r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организация услуг и информации в соответствии с потребностями и ожиданиями граждан.</a:t>
            </a:r>
          </a:p>
          <a:p>
            <a:pPr eaLnBrk="0" hangingPunct="0">
              <a:lnSpc>
                <a:spcPct val="115000"/>
              </a:lnSpc>
            </a:pP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Правительство </a:t>
            </a:r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работает над тем, чтобы электронные правительственные услуги:</a:t>
            </a:r>
          </a:p>
          <a:p>
            <a:pPr marL="898525" indent="-268288" eaLnBrk="0" hangingPunct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	</a:t>
            </a: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были общедоступными, простыми в использовании и 	соответствовали приоритетам канадцев;</a:t>
            </a:r>
          </a:p>
          <a:p>
            <a:pPr marL="898525" indent="-268288" eaLnBrk="0" hangingPunct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	не требовали больших затрат времени и денег;</a:t>
            </a:r>
          </a:p>
          <a:p>
            <a:pPr marL="898525" indent="-268288" eaLnBrk="0" hangingPunct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	были качественными и всесторонними;</a:t>
            </a:r>
          </a:p>
          <a:p>
            <a:pPr marL="898525" indent="-268288" eaLnBrk="0" hangingPunct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	были конфиденциальными и безопасными;</a:t>
            </a:r>
          </a:p>
          <a:p>
            <a:pPr marL="898525" indent="-268288" eaLnBrk="0" hangingPunct="0">
              <a:lnSpc>
                <a:spcPct val="115000"/>
              </a:lnSpc>
              <a:buFont typeface="Arial" pitchFamily="34" charset="0"/>
              <a:buChar char="•"/>
            </a:pPr>
            <a:r>
              <a:rPr lang="ru-RU" alt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	отвечали потребностям населения Канады.</a:t>
            </a:r>
            <a:endParaRPr lang="ru-RU" altLang="ru-RU" dirty="0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1793" y="1076752"/>
            <a:ext cx="2057400" cy="49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2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Канада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29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0181" y="1213936"/>
            <a:ext cx="7886700" cy="2349072"/>
          </a:xfrm>
        </p:spPr>
        <p:txBody>
          <a:bodyPr>
            <a:noAutofit/>
          </a:bodyPr>
          <a:lstStyle/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Сущность проектного подхода. Разработка </a:t>
            </a:r>
            <a:r>
              <a:rPr lang="ru-RU" sz="24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проекта</a:t>
            </a: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 (Сессия 1) 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Реализация проекта. </a:t>
            </a:r>
            <a:r>
              <a:rPr lang="ru-RU" sz="24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</a:t>
            </a: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Сессия 2)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Мониторинг и оценка. Завершение проекта.  (Сессия 3</a:t>
            </a:r>
            <a:r>
              <a:rPr lang="ru-RU" sz="24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)</a:t>
            </a:r>
            <a:endParaRPr lang="ru-RU" sz="24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Shape 76"/>
          <p:cNvSpPr/>
          <p:nvPr/>
        </p:nvSpPr>
        <p:spPr>
          <a:xfrm>
            <a:off x="3995936" y="349688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План семинара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http://mamabook.com.ua/wp-content/uploads/2012/03/biznes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17" y="3821932"/>
            <a:ext cx="3655337" cy="256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837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357184" y="1180895"/>
            <a:ext cx="8416325" cy="419514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  <a:tabLst>
                <a:tab pos="0" algn="l"/>
              </a:tabLst>
            </a:pPr>
            <a:r>
              <a:rPr lang="ru-RU" altLang="ru-RU" sz="2200" b="1" kern="1200" dirty="0">
                <a:solidFill>
                  <a:srgbClr val="5EA4CF"/>
                </a:solidFill>
              </a:rPr>
              <a:t>Цель Программы «Патриот и Гражданин» </a:t>
            </a: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– развитие у молодежи чувства гражданственности, патриотизма как важнейших нравственных и социальных ценностей, верности конституционному долгу, ответственности и дисциплинированности.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200" b="1" kern="1200" dirty="0">
                <a:solidFill>
                  <a:srgbClr val="5EA4CF"/>
                </a:solidFill>
              </a:rPr>
              <a:t>Задачи Программы:</a:t>
            </a:r>
          </a:p>
          <a:p>
            <a:pPr algn="l"/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содействие созданию целостного механизма, обеспечивающего становление и эффективное функционирование системы патриотического воспитания в регионах Российской Федерации; </a:t>
            </a:r>
          </a:p>
          <a:p>
            <a:pPr algn="l"/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воспитание личности молодого человека – патриота Родины, способного встать на защиту государственных интересов страны;</a:t>
            </a:r>
          </a:p>
          <a:p>
            <a:pPr algn="l"/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развитие мероприятий Программы, направленных на воспитание чувства гражданственности у молодёжи России.</a:t>
            </a:r>
          </a:p>
        </p:txBody>
      </p:sp>
      <p:sp>
        <p:nvSpPr>
          <p:cNvPr id="4915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2C9E719-361D-45FE-ADF6-0BCE6D7F5499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 smtClean="0"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6599" y="6349970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>
                <a:hlinkClick r:id="rId4"/>
              </a:rPr>
              <a:t>http://</a:t>
            </a:r>
            <a:r>
              <a:rPr lang="en-GB" smtClean="0">
                <a:hlinkClick r:id="rId4"/>
              </a:rPr>
              <a:t>smkrsm.ru/smk/etc.php?id=116</a:t>
            </a:r>
            <a:r>
              <a:rPr lang="ru-RU" smtClean="0"/>
              <a:t> </a:t>
            </a:r>
            <a:endParaRPr lang="ru-RU"/>
          </a:p>
        </p:txBody>
      </p:sp>
      <p:pic>
        <p:nvPicPr>
          <p:cNvPr id="20482" name="Picture 2" descr="http://images.tildacdn.info/d2491f28-0971-4029-a681-3e946be48b52/k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20" y="4935006"/>
            <a:ext cx="1713350" cy="17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0587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519113" y="1093604"/>
            <a:ext cx="8229600" cy="60118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«Роди патриота в день России</a:t>
            </a:r>
            <a:r>
              <a:rPr lang="ru-RU" altLang="ru-RU" sz="2200" b="1" kern="12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ru-RU" alt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lang="en-US" altLang="ru-RU" sz="22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082" y="1678423"/>
            <a:ext cx="6886711" cy="1837285"/>
          </a:xfrm>
        </p:spPr>
        <p:txBody>
          <a:bodyPr>
            <a:no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ru-RU" sz="22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Цель:   </a:t>
            </a:r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улучшение демографической ситуации, повышение и укрепление статуса семьи, привлечение внимания органов исполнительной власти всех уровней и широкой общественности к проблемам семей, пропаганда семейных ценностей, профилактика семейного неблагополучия</a:t>
            </a: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en-US" sz="22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058F9C-46C3-4E5D-BDF0-ABC96664D6D5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 smtClean="0">
              <a:latin typeface="Arial" charset="0"/>
            </a:endParaRPr>
          </a:p>
        </p:txBody>
      </p:sp>
      <p:sp>
        <p:nvSpPr>
          <p:cNvPr id="2" name="Скругленный прямоугольник 1"/>
          <p:cNvSpPr>
            <a:spLocks noChangeArrowheads="1"/>
          </p:cNvSpPr>
          <p:nvPr/>
        </p:nvSpPr>
        <p:spPr bwMode="auto">
          <a:xfrm>
            <a:off x="441434" y="3756006"/>
            <a:ext cx="8165390" cy="2451735"/>
          </a:xfrm>
          <a:prstGeom prst="round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ru-RU" altLang="ru-RU" sz="20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«</a:t>
            </a:r>
            <a:r>
              <a:rPr lang="ru-RU" altLang="ru-RU" sz="20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В Ульяновской области в седьмой раз состоялась акция «Роди патриота в День России», призванная привлечь внимание к проблемам семьи и демографии. В этом году акция побила свой рекорд: в День России родились 84 ребенка (37 девочек и 47 мальчиков), чего не было никогда раньше»   </a:t>
            </a:r>
            <a:endParaRPr lang="ru-RU" altLang="ru-RU" sz="2000" i="1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  <a:sym typeface="Calibri"/>
            </a:endParaRPr>
          </a:p>
          <a:p>
            <a:pPr algn="r"/>
            <a:r>
              <a:rPr lang="en-GB" altLang="ru-RU" dirty="0" smtClean="0">
                <a:hlinkClick r:id="rId4"/>
              </a:rPr>
              <a:t>http</a:t>
            </a:r>
            <a:r>
              <a:rPr lang="en-GB" altLang="ru-RU" dirty="0">
                <a:hlinkClick r:id="rId4"/>
              </a:rPr>
              <a:t>://www.ultop.ru/news/10674/</a:t>
            </a:r>
            <a:r>
              <a:rPr lang="ru-RU" altLang="ru-RU" dirty="0"/>
              <a:t>  </a:t>
            </a:r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(2013)</a:t>
            </a:r>
          </a:p>
          <a:p>
            <a:endParaRPr lang="ru-RU" alt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4456" y="6305509"/>
            <a:ext cx="7716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altLang="ru-RU" sz="1600" i="1" dirty="0">
                <a:solidFill>
                  <a:srgbClr val="C00000"/>
                </a:solidFill>
                <a:latin typeface="Calibri Light"/>
                <a:ea typeface="Calibri Light"/>
                <a:cs typeface="Calibri Light"/>
              </a:rPr>
              <a:t>*</a:t>
            </a:r>
            <a:r>
              <a:rPr lang="ru-RU" altLang="ru-RU" sz="16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12 сентября в Ульяновской области отмечается «День семейного общения»</a:t>
            </a:r>
          </a:p>
        </p:txBody>
      </p:sp>
      <p:pic>
        <p:nvPicPr>
          <p:cNvPr id="21506" name="Picture 2" descr="http://socnov.ucoz.ru/baner/patriot2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8" t="20181" r="3874"/>
          <a:stretch/>
        </p:blipFill>
        <p:spPr bwMode="auto">
          <a:xfrm>
            <a:off x="7348554" y="1253359"/>
            <a:ext cx="1708736" cy="171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608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166" y="2540155"/>
            <a:ext cx="7379008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Планирование действий </a:t>
            </a:r>
            <a:br>
              <a:rPr lang="ru-RU" sz="44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400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(рабочие задания, время, последовательность)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54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589987" y="4792720"/>
            <a:ext cx="2317531" cy="1529255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17668"/>
            <a:ext cx="7886700" cy="529829"/>
          </a:xfrm>
        </p:spPr>
        <p:txBody>
          <a:bodyPr>
            <a:normAutofit/>
          </a:bodyPr>
          <a:lstStyle/>
          <a:p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Разбиение проекта на рабочие задания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471" y="1654344"/>
            <a:ext cx="6513130" cy="45425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Четко определенное задание 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имеет следующие характеристики:</a:t>
            </a:r>
          </a:p>
          <a:p>
            <a:pPr lvl="0"/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Его состояние и срок завершения легко определить</a:t>
            </a:r>
          </a:p>
          <a:p>
            <a:pPr lvl="0"/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Оно имеет четко определенное начало и конец</a:t>
            </a:r>
          </a:p>
          <a:p>
            <a:pPr lvl="0"/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Оно известно (поскольку возможно выполнялось ранее), а время, требуемое для его выполнения, и связанные с ним затраты легко оценить, используя опыт, приобретенный при реализации похожих заданий в прошлом.</a:t>
            </a:r>
          </a:p>
          <a:p>
            <a:pPr lvl="0"/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Оно включает в себя работы, которые поддаются контролю и не зависят от работ, составляющих другие задания</a:t>
            </a:r>
          </a:p>
          <a:p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Оно, как правило, составляет одну непрерывную последовательность работ, от начала до конца.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650" y="6418431"/>
            <a:ext cx="5427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  <p:pic>
        <p:nvPicPr>
          <p:cNvPr id="22530" name="Picture 2" descr="http://www.logoslovo.ru/media/pic_middle/1/3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81" y="4887310"/>
            <a:ext cx="2287778" cy="152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86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703" y="1113462"/>
            <a:ext cx="7671896" cy="636514"/>
          </a:xfrm>
        </p:spPr>
        <p:txBody>
          <a:bodyPr>
            <a:noAutofit/>
          </a:bodyPr>
          <a:lstStyle/>
          <a:p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Этапы разбиения проекта на рабочие задания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409" y="1853523"/>
            <a:ext cx="7886700" cy="4137376"/>
          </a:xfrm>
        </p:spPr>
        <p:txBody>
          <a:bodyPr>
            <a:normAutofit/>
          </a:bodyPr>
          <a:lstStyle/>
          <a:p>
            <a:pPr lvl="0"/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Этап 1: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Разбить проект на основные задачи таким образом, чтобы он полностью определялся этими задачами.</a:t>
            </a:r>
          </a:p>
          <a:p>
            <a:pPr lvl="0"/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Этап 2: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Подразделить каждую задачу на задания, которые необходимо выполнить для достижения поставленной в задаче цели.</a:t>
            </a:r>
          </a:p>
          <a:p>
            <a:pPr lvl="0"/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Этап 3: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Разбить каждое задание, которое не удовлетворяет перечисленным выше требованиям (отсутствует одна и более характеристик), на более мелкие задания.</a:t>
            </a:r>
          </a:p>
          <a:p>
            <a:pPr lvl="0"/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Этап 4: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Повторить этап 3 до тех пор, пока все более мелкие задания не будут иметь требуемые характеристики.</a:t>
            </a:r>
          </a:p>
          <a:p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Этап 5: 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Самые мелкие задания в иерархии являются основой для пакетов рабочих заданий, которые должны быть выполнены для завершения проекта.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28651" y="6554368"/>
            <a:ext cx="38645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31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" y="1095015"/>
            <a:ext cx="8201025" cy="882821"/>
          </a:xfrm>
        </p:spPr>
        <p:txBody>
          <a:bodyPr>
            <a:noAutofit/>
          </a:bodyPr>
          <a:lstStyle/>
          <a:p>
            <a:pPr algn="ctr"/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Графическое представление схемы разбиения проекта на рабочие задания </a:t>
            </a:r>
            <a:r>
              <a:rPr lang="ru-RU" sz="22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/>
            </a:r>
            <a:br>
              <a:rPr lang="ru-RU" sz="22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000" kern="1200" dirty="0">
                <a:solidFill>
                  <a:srgbClr val="535353"/>
                </a:solidFill>
                <a:sym typeface="Calibri"/>
              </a:rPr>
              <a:t>(на примере конференции)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518" y="2155514"/>
            <a:ext cx="7650979" cy="40876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28650" y="6554368"/>
            <a:ext cx="5427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78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3945" y="1008994"/>
            <a:ext cx="6919373" cy="58490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6200000">
            <a:off x="-1638753" y="4428150"/>
            <a:ext cx="42617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</a:t>
            </a:r>
            <a:r>
              <a:rPr lang="ru-RU" sz="1200" i="1" dirty="0" smtClean="0">
                <a:latin typeface="Calibri Light" pitchFamily="34" charset="0"/>
              </a:rPr>
              <a:t> Д</a:t>
            </a:r>
            <a:r>
              <a:rPr lang="ru-RU" sz="1200" i="1" dirty="0">
                <a:latin typeface="Calibri Light" pitchFamily="34" charset="0"/>
              </a:rPr>
              <a:t>., Высокий Р. 5 стадий управления проектом</a:t>
            </a:r>
            <a:r>
              <a:rPr lang="ru-RU" sz="1200" dirty="0"/>
              <a:t>.</a:t>
            </a:r>
            <a:endParaRPr lang="en-US" sz="1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67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3177" y="1013123"/>
            <a:ext cx="7368466" cy="430060"/>
          </a:xfrm>
        </p:spPr>
        <p:txBody>
          <a:bodyPr>
            <a:normAutofit/>
          </a:bodyPr>
          <a:lstStyle/>
          <a:p>
            <a:pPr algn="ctr"/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Определение времени выполнения заданий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37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4119232"/>
              </p:ext>
            </p:extLst>
          </p:nvPr>
        </p:nvGraphicFramePr>
        <p:xfrm>
          <a:off x="528145" y="1525505"/>
          <a:ext cx="8316311" cy="48340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76292"/>
                <a:gridCol w="486276"/>
                <a:gridCol w="498135"/>
                <a:gridCol w="581158"/>
                <a:gridCol w="574450"/>
              </a:tblGrid>
              <a:tr h="3010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 </a:t>
                      </a:r>
                      <a:r>
                        <a:rPr lang="ru-RU" sz="2000" b="1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Задание</a:t>
                      </a:r>
                      <a:endParaRPr lang="ru-RU" sz="2000" b="1" kern="1200" dirty="0">
                        <a:solidFill>
                          <a:srgbClr val="535353"/>
                        </a:solidFill>
                        <a:latin typeface="Calibri Light"/>
                        <a:ea typeface="Calibri Light"/>
                        <a:cs typeface="Calibri Light"/>
                        <a:sym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(O)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(Р)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(П)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(Ср)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A.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Назначение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даты конференции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B.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Определение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темы и программы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5.0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8.0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5.0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6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C.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Выбор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места проведения конференции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4.0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5.0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6.0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5.0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D.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Приглашение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докладчиков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4.0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6.0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8.0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6.0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E.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Разработка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проспектов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10.0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9.0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6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F.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Составление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списка адресов для рассылки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4.5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9.0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5.0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G.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Рассылка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проспектов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6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H.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Получение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материалов докладчиков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3.5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7.0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4.0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I.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Получение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заявок на участие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4.0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6.0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8.0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6.0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8405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J.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Подтверждение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договоренностей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0.5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1.5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22609">
                <a:tc>
                  <a:txBody>
                    <a:bodyPr/>
                    <a:lstStyle/>
                    <a:p>
                      <a:pPr marL="180000" indent="0" algn="l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K. </a:t>
                      </a:r>
                      <a:r>
                        <a:rPr lang="ru-RU" sz="2000" kern="1200" dirty="0" smtClean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Подготовка </a:t>
                      </a: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комплектов для конференции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1.0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3.0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rgbClr val="535353"/>
                          </a:solidFill>
                          <a:latin typeface="Calibri Light"/>
                          <a:ea typeface="Calibri Light"/>
                          <a:cs typeface="Calibri Light"/>
                          <a:sym typeface="Calibri"/>
                        </a:rPr>
                        <a:t>2.0 </a:t>
                      </a:r>
                    </a:p>
                  </a:txBody>
                  <a:tcPr marL="0" marR="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24941" y="6502171"/>
            <a:ext cx="5427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103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722" y="1097997"/>
            <a:ext cx="7886700" cy="596793"/>
          </a:xfrm>
        </p:spPr>
        <p:txBody>
          <a:bodyPr>
            <a:noAutofit/>
          </a:bodyPr>
          <a:lstStyle/>
          <a:p>
            <a:pPr algn="ctr"/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Определение последовательности </a:t>
            </a:r>
            <a:b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выполнения заданий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0405" y="1878239"/>
            <a:ext cx="8213509" cy="69154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Определить для каждого задания те задания, которые должны быть завершены к моменту начала его выполнения.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724" y="3204838"/>
            <a:ext cx="8639420" cy="269732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49823" y="6554368"/>
            <a:ext cx="43296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109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745" y="1207760"/>
            <a:ext cx="3026979" cy="582817"/>
          </a:xfrm>
        </p:spPr>
        <p:txBody>
          <a:bodyPr>
            <a:noAutofit/>
          </a:bodyPr>
          <a:lstStyle/>
          <a:p>
            <a:pPr algn="ctr"/>
            <a:r>
              <a:rPr lang="ru-RU" sz="22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Критический путь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" y="2898929"/>
            <a:ext cx="8201025" cy="3581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2920" y="1403976"/>
            <a:ext cx="4195347" cy="1845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8650" y="6554368"/>
            <a:ext cx="54277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  <a:endParaRPr lang="en-US" sz="1200" i="1" dirty="0">
              <a:latin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803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006658" y="1363715"/>
            <a:ext cx="2837793" cy="2743200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939" y="1090459"/>
            <a:ext cx="7886700" cy="1266486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Сущность проектного подхода</a:t>
            </a:r>
            <a:r>
              <a:rPr lang="ru-RU" sz="28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br>
              <a:rPr lang="ru-RU" sz="28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sz="28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Планирование </a:t>
            </a:r>
            <a:r>
              <a:rPr 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проекта.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1937" y="2527300"/>
            <a:ext cx="5606612" cy="3326860"/>
          </a:xfrm>
        </p:spPr>
        <p:txBody>
          <a:bodyPr>
            <a:normAutofit fontScale="92500" lnSpcReduction="10000"/>
          </a:bodyPr>
          <a:lstStyle/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такое проект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Жизненный цикл проекта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Основные функции управления проектом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Особенности социального проектирования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Логика («теория») проекта</a:t>
            </a:r>
          </a:p>
          <a:p>
            <a:pPr marL="285750" indent="-285750" algn="just">
              <a:spcAft>
                <a:spcPts val="1200"/>
              </a:spcAft>
              <a:buFont typeface="Arial" pitchFamily="34" charset="0"/>
              <a:buChar char="•"/>
            </a:pPr>
            <a:r>
              <a:rPr 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Соотношение проекта и программы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http://planetadetstva.net/wp-content/uploads/2012/02/Det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29" y="1505794"/>
            <a:ext cx="2861253" cy="286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96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Номер слайда 1"/>
          <p:cNvSpPr>
            <a:spLocks noGrp="1"/>
          </p:cNvSpPr>
          <p:nvPr>
            <p:ph type="sldNum" sz="quarter" idx="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1CDB2C0C-504A-47A7-8F3B-E800AA99A513}" type="slidenum">
              <a:rPr lang="ru-RU" smtClean="0">
                <a:solidFill>
                  <a:schemeClr val="tx2"/>
                </a:solidFill>
                <a:latin typeface="+mn-lt"/>
              </a:rPr>
              <a:pPr eaLnBrk="1" hangingPunct="1">
                <a:defRPr/>
              </a:pPr>
              <a:t>40</a:t>
            </a:fld>
            <a:endParaRPr lang="ru-RU" smtClean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754810" y="2911133"/>
            <a:ext cx="565404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44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Программа </a:t>
            </a:r>
            <a:r>
              <a:rPr lang="en-US" altLang="ru-RU" sz="44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vs </a:t>
            </a:r>
            <a:r>
              <a:rPr lang="ru-RU" altLang="ru-RU" sz="44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Проект</a:t>
            </a:r>
            <a:endParaRPr lang="en-US" altLang="ru-RU" sz="44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 Ligh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62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29912" y="4288225"/>
            <a:ext cx="3255579" cy="2010100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9794" y="1028858"/>
            <a:ext cx="7369175" cy="1211137"/>
          </a:xfrm>
        </p:spPr>
        <p:txBody>
          <a:bodyPr>
            <a:normAutofit/>
          </a:bodyPr>
          <a:lstStyle/>
          <a:p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Руководство по управлению проектами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/>
            </a:r>
            <a:b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altLang="ru-RU" sz="2000" kern="1200" dirty="0">
                <a:solidFill>
                  <a:srgbClr val="535353"/>
                </a:solidFill>
                <a:sym typeface="Calibri"/>
              </a:rPr>
              <a:t>(ЕС, 2004)</a:t>
            </a:r>
            <a:br>
              <a:rPr lang="ru-RU" altLang="ru-RU" sz="2000" kern="1200" dirty="0">
                <a:solidFill>
                  <a:srgbClr val="535353"/>
                </a:solidFill>
                <a:sym typeface="Calibri"/>
              </a:rPr>
            </a:br>
            <a:r>
              <a:rPr lang="ru-RU" altLang="ru-RU" sz="2000" kern="1200" dirty="0">
                <a:solidFill>
                  <a:srgbClr val="535353"/>
                </a:solidFill>
                <a:sym typeface="Calibri"/>
                <a:hlinkClick r:id="rId4"/>
              </a:rPr>
              <a:t>http://www.europa.eu.int/comm/europeaid/qsm/index_en.htm</a:t>
            </a:r>
            <a:r>
              <a:rPr lang="ru-RU" altLang="ru-RU" sz="2000" kern="1200" dirty="0">
                <a:solidFill>
                  <a:srgbClr val="535353"/>
                </a:solidFill>
                <a:sym typeface="Calibri"/>
              </a:rPr>
              <a:t> 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63656" y="2197374"/>
            <a:ext cx="8229600" cy="213025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Программа</a:t>
            </a: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это широкая сфера деятельности, связанная с реализацией политики. </a:t>
            </a:r>
          </a:p>
          <a:p>
            <a:pPr>
              <a:lnSpc>
                <a:spcPct val="80000"/>
              </a:lnSpc>
            </a:pP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Определение программы зависит от решения исполнительного органа власти, который отвечает за реализацию программы</a:t>
            </a:r>
          </a:p>
          <a:p>
            <a:pPr>
              <a:lnSpc>
                <a:spcPct val="80000"/>
              </a:lnSpc>
            </a:pP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Программа может охватывать целый сектор или его часть, быть «упаковкой» проектов или попросту большим проектом, состоящим из многих компонентов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41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23554" name="Picture 2" descr="C:\Users\OzerovaEA.META\Downloads\happy_smiling_child_hand-800x480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441" y="4363896"/>
            <a:ext cx="3486807" cy="209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514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840818" y="3917732"/>
            <a:ext cx="3686107" cy="1836682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68065" y="1140930"/>
            <a:ext cx="7886700" cy="530216"/>
          </a:xfrm>
        </p:spPr>
        <p:txBody>
          <a:bodyPr>
            <a:normAutofit/>
          </a:bodyPr>
          <a:lstStyle/>
          <a:p>
            <a:pPr algn="l"/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Предлагаемое определение программы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37957" y="1858125"/>
            <a:ext cx="7977897" cy="196501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Совокупность проектов, каждый из которых делает вклад в достижение цели программы. </a:t>
            </a:r>
          </a:p>
          <a:p>
            <a:pPr>
              <a:lnSpc>
                <a:spcPct val="80000"/>
              </a:lnSpc>
            </a:pP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Цель программы является миссией каждого из проектов, входящих в эту программу.</a:t>
            </a:r>
          </a:p>
          <a:p>
            <a:pPr>
              <a:lnSpc>
                <a:spcPct val="80000"/>
              </a:lnSpc>
            </a:pP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Логика программы выстраивается так, что в случае успешного выполнения всех проектов цель программы полностью достигается.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CAF68-E492-44DB-8B47-D4A699640369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79512" y="6438270"/>
            <a:ext cx="266130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ru-RU" sz="1100" dirty="0">
                <a:solidFill>
                  <a:schemeClr val="tx2"/>
                </a:solidFill>
                <a:latin typeface="Calibri Light" pitchFamily="34" charset="0"/>
              </a:rPr>
              <a:t>©</a:t>
            </a:r>
            <a:r>
              <a:rPr lang="ru-RU" altLang="ru-RU" sz="1100" dirty="0">
                <a:solidFill>
                  <a:schemeClr val="tx2"/>
                </a:solidFill>
                <a:latin typeface="Calibri Light" pitchFamily="34" charset="0"/>
              </a:rPr>
              <a:t> Компания «Процесс Консалтинг», 2010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24578" name="Picture 2" descr="http://family.by/uploads/posts/2016-03/1457430646_kurs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78" y="4018307"/>
            <a:ext cx="3783000" cy="213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82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meddoc.com.ua/wp-content/uploads/2014/11/garmonu-550x400_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228" y="3242061"/>
            <a:ext cx="4251463" cy="309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591606" y="1307378"/>
            <a:ext cx="8229600" cy="55295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Соотношение программы и проекта </a:t>
            </a:r>
            <a:endParaRPr lang="en-US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3555" name="Объект 2"/>
          <p:cNvSpPr>
            <a:spLocks noGrp="1"/>
          </p:cNvSpPr>
          <p:nvPr>
            <p:ph sz="half" idx="1"/>
          </p:nvPr>
        </p:nvSpPr>
        <p:spPr>
          <a:xfrm>
            <a:off x="591154" y="1827153"/>
            <a:ext cx="8002587" cy="14441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alt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Программа</a:t>
            </a: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</a:t>
            </a:r>
            <a:endParaRPr lang="ru-RU" altLang="ru-RU" sz="2000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 eaLnBrk="1" hangingPunct="1">
              <a:buNone/>
            </a:pP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это </a:t>
            </a:r>
            <a:r>
              <a:rPr lang="ru-RU" alt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ограниченная во времени деятельность, представляющая собой совокупность взаимосвязанных проектов, которые осуществляются скоординировано для достижения общей цели.  </a:t>
            </a:r>
            <a:endParaRPr lang="en-US" altLang="ru-RU" sz="20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eaLnBrk="1" hangingPunct="1"/>
            <a:endParaRPr lang="en-US" altLang="ru-RU" dirty="0" smtClean="0"/>
          </a:p>
        </p:txBody>
      </p:sp>
      <p:sp>
        <p:nvSpPr>
          <p:cNvPr id="23556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3C0864A-8A61-4335-A650-0AF6FE06B4C5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200" smtClean="0">
              <a:latin typeface="Arial" charset="0"/>
            </a:endParaRPr>
          </a:p>
        </p:txBody>
      </p:sp>
      <p:sp>
        <p:nvSpPr>
          <p:cNvPr id="23557" name="Прямоугольник 6"/>
          <p:cNvSpPr>
            <a:spLocks noChangeArrowheads="1"/>
          </p:cNvSpPr>
          <p:nvPr/>
        </p:nvSpPr>
        <p:spPr bwMode="auto">
          <a:xfrm>
            <a:off x="340188" y="6442075"/>
            <a:ext cx="338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altLang="ru-RU" sz="1200" dirty="0">
                <a:hlinkClick r:id="rId5"/>
              </a:rPr>
              <a:t>http://www.pmojournal.ru/article_link.php?id=8</a:t>
            </a:r>
            <a:r>
              <a:rPr lang="ru-RU" altLang="ru-RU" sz="1200" dirty="0"/>
              <a:t> </a:t>
            </a:r>
            <a:endParaRPr lang="en-US" alt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64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589621" y="1015932"/>
            <a:ext cx="7418374" cy="749656"/>
          </a:xfrm>
        </p:spPr>
        <p:txBody>
          <a:bodyPr>
            <a:normAutofit/>
          </a:bodyPr>
          <a:lstStyle/>
          <a:p>
            <a:pPr algn="l"/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Согласование логики проекта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 </a:t>
            </a: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логикой программы</a:t>
            </a:r>
            <a:endParaRPr lang="en-US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579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7D666D-4D6D-4CC4-B2E8-BFAF06C932DB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200" smtClean="0">
              <a:latin typeface="Arial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" y="1828800"/>
            <a:ext cx="8497614" cy="3980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Прямоугольник 6"/>
          <p:cNvSpPr>
            <a:spLocks noChangeArrowheads="1"/>
          </p:cNvSpPr>
          <p:nvPr/>
        </p:nvSpPr>
        <p:spPr bwMode="auto">
          <a:xfrm>
            <a:off x="684213" y="6165850"/>
            <a:ext cx="3382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r>
              <a:rPr lang="en-US" altLang="ru-RU" sz="1200">
                <a:hlinkClick r:id="rId5"/>
              </a:rPr>
              <a:t>http://www.pmojournal.ru/article_link.php?id=8</a:t>
            </a:r>
            <a:r>
              <a:rPr lang="ru-RU" altLang="ru-RU" sz="1200"/>
              <a:t> </a:t>
            </a:r>
            <a:endParaRPr lang="en-US" altLang="ru-RU" sz="12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42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714" y="1087809"/>
            <a:ext cx="3698984" cy="417786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Реализация проекта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473" y="1539565"/>
            <a:ext cx="8207111" cy="3008991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Распределение обязанностей в рамках проекта. График работ.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Роль руководителя проекта.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Работа команды проекта.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Особенности «встраивания» проекта в деятельность организации. </a:t>
            </a: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Взаимодействие проекта с финансирующей организацией (донором).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4437993" y="341985"/>
            <a:ext cx="4538558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2. 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6626" name="Picture 2" descr="http://wallface.ru/photo/3/rebetnya_kompaniya_dovolnaya_deti_v_raznocvetnyh_futbolkah_192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823" y="4372052"/>
            <a:ext cx="3548685" cy="221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5878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16879"/>
            <a:ext cx="9144000" cy="5320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101" y="6462510"/>
            <a:ext cx="55058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Calibri Light" pitchFamily="34" charset="0"/>
              </a:rPr>
              <a:t>Вайс</a:t>
            </a:r>
            <a:r>
              <a:rPr lang="ru-RU" sz="1200" i="1" dirty="0">
                <a:latin typeface="Calibri Light" pitchFamily="34" charset="0"/>
              </a:rPr>
              <a:t> Д., Высокий Р. 5 стадий управления проектом.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82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75" y="1106413"/>
            <a:ext cx="7886700" cy="652002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Требования к руководителю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547" y="1664749"/>
            <a:ext cx="7254720" cy="241851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Образование и опыт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Лидерство и стратегическое мышление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Техническая компетентность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Умение работать с людьми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Доказанные способности к </a:t>
            </a: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управлению</a:t>
            </a:r>
            <a:endParaRPr 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27650" name="Picture 2" descr="http://www.simonkr.com/tl_files/content/120205_babybusiness/120205_children_business_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4008079"/>
            <a:ext cx="4758339" cy="267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26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483" y="1529256"/>
            <a:ext cx="8731211" cy="52499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08775" y="964519"/>
            <a:ext cx="7886700" cy="652002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Функции проектного менеджмента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6955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5126814" y="3870435"/>
            <a:ext cx="3828000" cy="2246586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0943" y="3807372"/>
            <a:ext cx="3575748" cy="2278117"/>
          </a:xfrm>
          <a:prstGeom prst="rect">
            <a:avLst/>
          </a:prstGeom>
          <a:solidFill>
            <a:srgbClr val="FFFFFF"/>
          </a:solidFill>
          <a:ln w="3175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663" y="1065292"/>
            <a:ext cx="6368655" cy="587328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Роль руководителя проекта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1539" y="2297714"/>
            <a:ext cx="3773620" cy="1154934"/>
          </a:xfrm>
          <a:prstGeom prst="round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Координатор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, отвечающий за отчетность по проекту и ход процесса, но не за результат. </a:t>
            </a:r>
            <a:endParaRPr lang="ru-RU" sz="2000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49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340070" y="1787639"/>
            <a:ext cx="1864928" cy="403767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algn="ctr" defTabSz="1041215"/>
            <a:r>
              <a:rPr lang="ru-RU" sz="20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Вариант 1.</a:t>
            </a:r>
            <a:endParaRPr lang="ru-RU" sz="2000" b="1" dirty="0">
              <a:solidFill>
                <a:srgbClr val="FFFFFF"/>
              </a:solidFill>
              <a:latin typeface="Calibri Light"/>
              <a:ea typeface="Calibri Light"/>
              <a:cs typeface="Calibri Light"/>
              <a:sym typeface="Calibri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32787" y="1741601"/>
            <a:ext cx="1776354" cy="434039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algn="ctr" defTabSz="1041215"/>
            <a:r>
              <a:rPr lang="ru-RU" sz="20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Вариант 2.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60732" y="2345010"/>
            <a:ext cx="3878316" cy="1107640"/>
          </a:xfrm>
          <a:prstGeom prst="roundRect">
            <a:avLst/>
          </a:prstGeom>
          <a:ln w="3175">
            <a:solidFill>
              <a:schemeClr val="accent1">
                <a:lumMod val="75000"/>
              </a:schemeClr>
            </a:solidFill>
            <a:miter lim="400000"/>
          </a:ln>
        </p:spPr>
        <p:txBody>
          <a:bodyPr lIns="40082" tIns="40083" rIns="40082" bIns="40083">
            <a:normAutofit/>
          </a:bodyPr>
          <a:lstStyle/>
          <a:p>
            <a:pPr lvl="0" algn="ctr" defTabSz="883817">
              <a:lnSpc>
                <a:spcPct val="90000"/>
              </a:lnSpc>
              <a:spcBef>
                <a:spcPts val="964"/>
              </a:spcBef>
              <a:buSzPct val="100000"/>
            </a:pPr>
            <a:r>
              <a:rPr lang="ru-RU" sz="20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Человек, несущий полную ответственность за результаты, в том числе финансовую. </a:t>
            </a:r>
          </a:p>
        </p:txBody>
      </p:sp>
      <p:pic>
        <p:nvPicPr>
          <p:cNvPr id="52226" name="Picture 2" descr="http://icdn5.digitaltrends.com/image/child-using-cell-phone-1000x667.jpg?ver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318" y="3918198"/>
            <a:ext cx="3580223" cy="2388009"/>
          </a:xfrm>
          <a:prstGeom prst="rect">
            <a:avLst/>
          </a:prstGeom>
          <a:noFill/>
          <a:ln w="3175">
            <a:solidFill>
              <a:schemeClr val="accent1">
                <a:lumMod val="75000"/>
              </a:schemeClr>
            </a:solidFill>
          </a:ln>
        </p:spPr>
      </p:pic>
      <p:pic>
        <p:nvPicPr>
          <p:cNvPr id="52228" name="Picture 4" descr="http://3.bp.blogspot.com/-dENoNqrHPSs/U63veHKW6qI/AAAAAAAABw4/otiOUJoTbBk/s1600/superman-ki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1900" y="3998545"/>
            <a:ext cx="3815255" cy="2354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4990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28650" y="1304011"/>
            <a:ext cx="7886700" cy="797668"/>
          </a:xfrm>
        </p:spPr>
        <p:txBody>
          <a:bodyPr>
            <a:normAutofit/>
          </a:bodyPr>
          <a:lstStyle/>
          <a:p>
            <a:pPr eaLnBrk="1" hangingPunct="1"/>
            <a:r>
              <a:rPr lang="ru-RU" alt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 Light"/>
              </a:rPr>
              <a:t>Проект: определение</a:t>
            </a:r>
            <a:endParaRPr lang="en-US" altLang="ru-RU" sz="28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 Light"/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684213" y="2180509"/>
            <a:ext cx="8002587" cy="1894881"/>
          </a:xfrm>
        </p:spPr>
        <p:txBody>
          <a:bodyPr>
            <a:normAutofit/>
          </a:bodyPr>
          <a:lstStyle/>
          <a:p>
            <a:pPr marL="0" indent="0" eaLnBrk="1" hangingPunct="1">
              <a:buFontTx/>
              <a:buNone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«Ограниченная определенными временными рамками деятельность, направленная на создание уникального результата, продукта или услуги» </a:t>
            </a:r>
          </a:p>
          <a:p>
            <a:pPr marL="0" indent="0" algn="r" eaLnBrk="1" hangingPunct="1">
              <a:buFontTx/>
              <a:buNone/>
            </a:pPr>
            <a:r>
              <a:rPr lang="ru-RU" altLang="ru-RU" sz="22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(</a:t>
            </a:r>
            <a:r>
              <a:rPr lang="en-US" altLang="ru-RU" sz="22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Project Management Institute</a:t>
            </a:r>
            <a:r>
              <a:rPr lang="ru-RU" altLang="ru-RU" sz="2200" i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, 2015)</a:t>
            </a:r>
            <a:endParaRPr lang="en-US" altLang="ru-RU" sz="2200" i="1" dirty="0">
              <a:solidFill>
                <a:srgbClr val="535353"/>
              </a:solidFill>
              <a:latin typeface="Calibri Light"/>
              <a:ea typeface="Calibri Light"/>
              <a:cs typeface="Calibri Light"/>
              <a:sym typeface="Calibri"/>
            </a:endParaRPr>
          </a:p>
        </p:txBody>
      </p:sp>
      <p:sp>
        <p:nvSpPr>
          <p:cNvPr id="922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CC3ED91-ED99-46E6-8970-883A0346C2D3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 smtClean="0">
              <a:latin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6" name="Picture 4" descr="http://images.vfl.ru/ii/1419573595/ecf41dab/73043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865" y="3733255"/>
            <a:ext cx="2784071" cy="280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127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31076" y="1403131"/>
            <a:ext cx="8592207" cy="5234152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161" y="974341"/>
            <a:ext cx="5612352" cy="428790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Требования к сотрудникам проекта: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163" y="1549957"/>
            <a:ext cx="8227594" cy="513462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посвятить себя проекту и его выполнению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передавать и делить права и ответственность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гибкость; способность переходить от одного вида работы к другому в зависимости от графика работ и необходимости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компетентность в данной области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готовность признавать ошибки и погрешности и принимать замечания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ориентированность на выполнение задачи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к пониманию планов и работе в соответствии с графиками и лимитом ресурсов; готовность к сверхурочной работе, если необходимо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доверять, помогать другим и принимать помощь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умение быть игроком в команде, а не героем-одиночкой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предприимчивость, но при этом восприятие советов и предложений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работать с двумя и более начальниками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способность работать без и вне формальных иерархий и систем полномочий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знания и опыт в области средств управления </a:t>
            </a:r>
            <a:r>
              <a:rPr 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проектами</a:t>
            </a:r>
            <a:endParaRPr lang="ru-RU" sz="19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50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22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208" y="1145761"/>
            <a:ext cx="7886700" cy="1022158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Привлечение участников проекта </a:t>
            </a:r>
            <a:b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на разных этапах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9504" y="6462833"/>
            <a:ext cx="8082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Calibri Light" pitchFamily="34" charset="0"/>
              </a:rPr>
              <a:t>Богданов, В. В.  Управление проектами. Корпоративная система — шаг за шагом.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572863"/>
              </p:ext>
            </p:extLst>
          </p:nvPr>
        </p:nvGraphicFramePr>
        <p:xfrm>
          <a:off x="535249" y="2171699"/>
          <a:ext cx="8358701" cy="392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076"/>
                <a:gridCol w="1155371"/>
                <a:gridCol w="824300"/>
                <a:gridCol w="1970326"/>
                <a:gridCol w="1553693"/>
                <a:gridCol w="1492935"/>
              </a:tblGrid>
              <a:tr h="12152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</a:rPr>
                        <a:t>Участники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</a:rPr>
                        <a:t>Этапы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 Light" pitchFamily="34" charset="0"/>
                        </a:rPr>
                        <a:t>Донор</a:t>
                      </a:r>
                      <a:endParaRPr lang="ru-RU" sz="14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 Light" pitchFamily="34" charset="0"/>
                        </a:rPr>
                        <a:t>Руководитель организации-</a:t>
                      </a:r>
                      <a:r>
                        <a:rPr lang="ru-RU" sz="1400" b="1" dirty="0" err="1" smtClean="0">
                          <a:latin typeface="Calibri Light" pitchFamily="34" charset="0"/>
                        </a:rPr>
                        <a:t>грантополучателя</a:t>
                      </a:r>
                      <a:endParaRPr lang="ru-RU" sz="14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 Light" pitchFamily="34" charset="0"/>
                        </a:rPr>
                        <a:t>Руководитель проекта</a:t>
                      </a:r>
                      <a:endParaRPr lang="ru-RU" sz="14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Calibri Light" pitchFamily="34" charset="0"/>
                        </a:rPr>
                        <a:t>Исполнители</a:t>
                      </a:r>
                      <a:endParaRPr lang="ru-RU" sz="14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16073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Инициация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16073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Планирование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860814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Реализация (включает мониторинг)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16073">
                <a:tc grid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Закрытие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167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52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85675" y="1033157"/>
            <a:ext cx="2291271" cy="890650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lvl="0" indent="-220954" algn="ctr" defTabSz="1041215">
              <a:buSzPct val="100000"/>
            </a:pPr>
            <a:r>
              <a:rPr lang="ru-RU" sz="16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Инициация проекта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5675" y="2123900"/>
            <a:ext cx="2267520" cy="963991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lvl="0" indent="-220954" algn="ctr" defTabSz="1041215">
              <a:buSzPct val="100000"/>
            </a:pPr>
            <a:r>
              <a:rPr lang="ru-RU" sz="16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Планирование проекта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5675" y="3287984"/>
            <a:ext cx="2267520" cy="1014463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lvl="0" indent="-220954" algn="ctr" defTabSz="1041215">
              <a:buSzPct val="100000"/>
            </a:pPr>
            <a:r>
              <a:rPr lang="ru-RU" sz="16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Исполнение работ проекта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675" y="4502540"/>
            <a:ext cx="2267520" cy="914400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lvl="0" indent="-220954" algn="ctr" defTabSz="1041215">
              <a:buSzPct val="100000"/>
            </a:pPr>
            <a:r>
              <a:rPr lang="ru-RU" sz="16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Мониторинг проекта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5675" y="5617035"/>
            <a:ext cx="2267520" cy="1015340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lvl="0" indent="-220954" algn="ctr" defTabSz="1041215">
              <a:buSzPct val="100000"/>
            </a:pPr>
            <a:r>
              <a:rPr lang="ru-RU" sz="1600" b="1" dirty="0" smtClean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Закрытие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65446" y="1166433"/>
            <a:ext cx="620042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buSzPct val="100000"/>
            </a:pP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Действия, которые необходимо совершить на этапе принятия решения о старте проекта и которые предшествуют разработке детального плана. Обычно на этом этапе определяются ключевые участники проекта — руководитель проекта, заказчик и т. д.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766104" y="2030355"/>
            <a:ext cx="6164141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buSzPct val="100000"/>
            </a:pP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Действия, необходимые для уточнения целей проекта и  составления плана их достижения. Планирование может охватывать несколько аспектов: составление перечня этапов и работ проекта, определение их взаимосвязи и сроков выполнения, расчет бюджета, составление графика финансирования, списка рисков и плана реагирования на них и т. п.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14451" y="3187903"/>
            <a:ext cx="617516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3817">
              <a:buSzPct val="100000"/>
            </a:pP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Действия руководителя проекта по набору в команду конкретных исполнителей, выдаче задач и сбору отчетности о фактическом исполнении проекта. Правильная организация исполнения работ предполагает систему авторизации работ, то есть правил по выдаче задач исполнителям. Исполнитель несамостоятелен в выборе из плана работ, которыми он будет заниматься в течение недели, он получает задания от функционального руководителя или руководителя проекта.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31325" y="4502878"/>
            <a:ext cx="627017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83817">
              <a:buSzPct val="100000"/>
            </a:pP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Регулярное отслеживание проекта предполагает, что периодически все руководители проектов сравнивают текущий ход исполнения проекта с </a:t>
            </a:r>
            <a:r>
              <a:rPr lang="ru-RU" sz="1250" dirty="0" err="1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мастер-планом</a:t>
            </a: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, (иногда его называют «базовым планом»). Для сравнения используются единые для всей компании показатели.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9451" y="5517138"/>
            <a:ext cx="624641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buSzPct val="100000"/>
            </a:pPr>
            <a:r>
              <a:rPr lang="ru-RU" sz="125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Важный этап, т.к. анализируются результаты проекта и делаются выводы. На основе анализа обновляются регламент управления проектами и иные документы, входящие в методологию управления. Должны существовать процедура проверки проекта и признания его завершенным, а также критерии, определяющие завершенность проекта. Если проект не соответствует этим критериям, он остается открытым, пока руководитель и команда проекта не выполнят все требования для его закрытия.</a:t>
            </a:r>
          </a:p>
        </p:txBody>
      </p:sp>
    </p:spTree>
    <p:extLst>
      <p:ext uri="{BB962C8B-B14F-4D97-AF65-F5344CB8AC3E}">
        <p14:creationId xmlns:p14="http://schemas.microsoft.com/office/powerpoint/2010/main" val="134843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787" y="1192237"/>
            <a:ext cx="7886700" cy="909695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Привлечение участников проекта </a:t>
            </a:r>
            <a:b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на разных этапах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8054" y="6424733"/>
            <a:ext cx="80822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Calibri Light" pitchFamily="34" charset="0"/>
              </a:rPr>
              <a:t>Богданов, В. В.  Управление проектами. Корпоративная система — шаг за шагом.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818704"/>
              </p:ext>
            </p:extLst>
          </p:nvPr>
        </p:nvGraphicFramePr>
        <p:xfrm>
          <a:off x="391884" y="2232563"/>
          <a:ext cx="8526484" cy="39782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979"/>
                <a:gridCol w="840846"/>
                <a:gridCol w="2009876"/>
                <a:gridCol w="1584881"/>
                <a:gridCol w="1522902"/>
              </a:tblGrid>
              <a:tr h="1419547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Calibri Light" pitchFamily="34" charset="0"/>
                        </a:rPr>
                        <a:t>Участники</a:t>
                      </a:r>
                    </a:p>
                    <a:p>
                      <a:pPr algn="ctr"/>
                      <a:endParaRPr lang="ru-RU" sz="1600" dirty="0" smtClean="0">
                        <a:latin typeface="Calibri Light" pitchFamily="34" charset="0"/>
                      </a:endParaRPr>
                    </a:p>
                    <a:p>
                      <a:pPr algn="l"/>
                      <a:r>
                        <a:rPr lang="ru-RU" sz="1600" dirty="0" smtClean="0">
                          <a:latin typeface="Calibri Light" pitchFamily="34" charset="0"/>
                        </a:rPr>
                        <a:t>Этапы</a:t>
                      </a:r>
                      <a:endParaRPr lang="ru-RU" sz="1600" dirty="0">
                        <a:latin typeface="Calibri Light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 Light" pitchFamily="34" charset="0"/>
                        </a:rPr>
                        <a:t>Донор</a:t>
                      </a:r>
                      <a:endParaRPr lang="ru-RU" sz="16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 Light" pitchFamily="34" charset="0"/>
                        </a:rPr>
                        <a:t>Руководитель организации-</a:t>
                      </a:r>
                      <a:r>
                        <a:rPr lang="ru-RU" sz="1600" b="1" dirty="0" err="1" smtClean="0">
                          <a:latin typeface="Calibri Light" pitchFamily="34" charset="0"/>
                        </a:rPr>
                        <a:t>грантополучателя</a:t>
                      </a:r>
                      <a:endParaRPr lang="ru-RU" sz="16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 Light" pitchFamily="34" charset="0"/>
                        </a:rPr>
                        <a:t>Руководитель проекта</a:t>
                      </a:r>
                      <a:endParaRPr lang="ru-RU" sz="16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Calibri Light" pitchFamily="34" charset="0"/>
                        </a:rPr>
                        <a:t>Исполнители</a:t>
                      </a:r>
                      <a:endParaRPr lang="ru-RU" sz="1600" b="1" dirty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396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Инициация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Calibri Light" pitchFamily="34" charset="0"/>
                          <a:ea typeface="+mn-ea"/>
                          <a:cs typeface="+mn-cs"/>
                          <a:sym typeface="Calibri"/>
                        </a:rPr>
                        <a:t>?</a:t>
                      </a:r>
                      <a:endParaRPr lang="ru-RU" sz="1400" dirty="0">
                        <a:solidFill>
                          <a:schemeClr val="dk1"/>
                        </a:solidFill>
                        <a:latin typeface="Calibri Light" pitchFamily="34" charset="0"/>
                        <a:ea typeface="+mn-ea"/>
                        <a:cs typeface="+mn-cs"/>
                        <a:sym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396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Планирование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396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Реализация (включает мониторинг)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  <a:tr h="6396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Calibri Light" pitchFamily="34" charset="0"/>
                        </a:rPr>
                        <a:t>Закрытие</a:t>
                      </a:r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Calibri Light" pitchFamily="34" charset="0"/>
                          <a:sym typeface="Symbol" panose="05050102010706020507" pitchFamily="18" charset="2"/>
                        </a:rPr>
                        <a:t></a:t>
                      </a:r>
                      <a:endParaRPr lang="ru-RU" sz="1400" dirty="0" smtClean="0">
                        <a:latin typeface="Calibri Light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Calibri Light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9329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31076" y="1971304"/>
            <a:ext cx="8592207" cy="4536373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44339"/>
            <a:ext cx="7886700" cy="861134"/>
          </a:xfrm>
        </p:spPr>
        <p:txBody>
          <a:bodyPr>
            <a:noAutofit/>
          </a:bodyPr>
          <a:lstStyle/>
          <a:p>
            <a:pPr algn="l"/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Документация на </a:t>
            </a: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«пакеты </a:t>
            </a:r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рабочих </a:t>
            </a: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заданий» </a:t>
            </a:r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должна </a:t>
            </a: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служить </a:t>
            </a:r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следующим </a:t>
            </a: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целям: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4899" y="2293376"/>
            <a:ext cx="8230342" cy="4166796"/>
          </a:xfrm>
        </p:spPr>
        <p:txBody>
          <a:bodyPr>
            <a:noAutofit/>
          </a:bodyPr>
          <a:lstStyle/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Информировать </a:t>
            </a: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всех лиц, работающих над текущим заданием, а также над предшествующими и последующими заданиями, о конечных результатах, которые предполагается получить, и об ожидаемых сроках окончания работ.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Протоколировать проект и представлять ценность не только для действующего руководителя проекта, но и для будущих руководителей проектов.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Предоставить достаточно детальную информацию о всех задачах, составляющих пакет рабочих заданий, и описать его связь с другими пакетами рабочих заданий и с проектом в целом.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Быть представленной в формате, который, при необходимости, можно изменять, и служить в качестве источника информации для составления регулярных отчетов о состоянии проекта.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Возложить ответственность за успешное выполнение задач, составляющих пакет рабочих заданий, на руководителя, которому поручена его реализация.</a:t>
            </a:r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Служить в качестве справки для выяснения спорных вопросов и разрешения конфликтов, которые могут возникнуть</a:t>
            </a:r>
            <a:r>
              <a:rPr lang="ru-RU" sz="16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ru-RU" sz="9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227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639" y="1135491"/>
            <a:ext cx="7886700" cy="660879"/>
          </a:xfrm>
        </p:spPr>
        <p:txBody>
          <a:bodyPr>
            <a:no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Встраивание проекта в деятельность организации (матричная структура)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274229" y="-162346"/>
            <a:ext cx="4619292" cy="8621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6428" y="6564918"/>
            <a:ext cx="4362450" cy="209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77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http://www.betterparenting.com/wp/wp-content/uploads/2012/02/good-mann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99511" y="2690445"/>
            <a:ext cx="3942608" cy="26237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525" y="1163780"/>
            <a:ext cx="4050226" cy="546265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Взаимодействие с донором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519" y="2183037"/>
            <a:ext cx="4655868" cy="3992131"/>
          </a:xfrm>
        </p:spPr>
        <p:txBody>
          <a:bodyPr>
            <a:noAutofit/>
          </a:bodyPr>
          <a:lstStyle/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 чем состоит интерес Фонда?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Кто взаимодействует с Фондом?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 кем взаимодействует в Фонде?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Как часто взаимодействует?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 связи с чем взаимодействует? </a:t>
            </a:r>
          </a:p>
          <a:p>
            <a:pPr marL="355600" indent="-3556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 делать, если в проект необходимо внести изменения?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936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525" y="1116284"/>
            <a:ext cx="3883973" cy="855023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Контроль. Оценка.</a:t>
            </a:r>
            <a:b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Завершение </a:t>
            </a:r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проекта.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8645" y="1939171"/>
            <a:ext cx="7886700" cy="2050944"/>
          </a:xfrm>
        </p:spPr>
        <p:txBody>
          <a:bodyPr/>
          <a:lstStyle/>
          <a:p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Контроль за ходом проекта. Что контролировать. Инструменты контроля.</a:t>
            </a:r>
          </a:p>
          <a:p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Оценка в управлении проектом. Виды оценки и сферы их применения. </a:t>
            </a:r>
          </a:p>
          <a:p>
            <a:r>
              <a:rPr 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Отчетность по проекту.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57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4061363" y="357773"/>
            <a:ext cx="499951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3.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0040" y="3808954"/>
            <a:ext cx="6092042" cy="289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3916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27" y="1181246"/>
            <a:ext cx="5113244" cy="605641"/>
          </a:xfrm>
        </p:spPr>
        <p:txBody>
          <a:bodyPr>
            <a:no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Контроль в управлении проектом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285" y="1761565"/>
            <a:ext cx="5409080" cy="1775011"/>
          </a:xfrm>
        </p:spPr>
        <p:txBody>
          <a:bodyPr/>
          <a:lstStyle/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Отслеживание состояния проекта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Обнаружение отклонений от плана</a:t>
            </a:r>
          </a:p>
          <a:p>
            <a:pPr marL="514350" lvl="0" indent="-51435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Принятие корректирующих мер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 t="5805" b="22791"/>
          <a:stretch>
            <a:fillRect/>
          </a:stretch>
        </p:blipFill>
        <p:spPr bwMode="auto">
          <a:xfrm>
            <a:off x="1210237" y="3604780"/>
            <a:ext cx="6387352" cy="281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100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968" y="1290657"/>
            <a:ext cx="7886700" cy="444014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Отслеживание состояния проекта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074" y="1797336"/>
            <a:ext cx="7886700" cy="21023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Руководителю проекта следует регулярно (по крайней </a:t>
            </a: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мере,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раз в месяц) отчитываться о состоянии каждого из заданий, составляющих проект. </a:t>
            </a:r>
            <a:endParaRPr lang="ru-RU" sz="2400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отчетах должны быть отражены ход выполнения работ в текущий промежуток времени и состояние проекта в целом.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59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40962" name="Picture 2" descr="http://moscowcom.ru/wp-content/uploads/2015/12/makulatura2.jpg"/>
          <p:cNvPicPr>
            <a:picLocks noChangeAspect="1" noChangeArrowheads="1"/>
          </p:cNvPicPr>
          <p:nvPr/>
        </p:nvPicPr>
        <p:blipFill>
          <a:blip r:embed="rId5" cstate="print"/>
          <a:srcRect b="36926"/>
          <a:stretch>
            <a:fillRect/>
          </a:stretch>
        </p:blipFill>
        <p:spPr bwMode="auto">
          <a:xfrm>
            <a:off x="1465729" y="3794486"/>
            <a:ext cx="6078071" cy="2875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907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lternwissen.com/fileadmin/content/Tr%C3%B6deln___Brian_Jackson_-_Fotolia.co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324" y="4012323"/>
            <a:ext cx="2845677" cy="284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650930" y="1198888"/>
            <a:ext cx="7399337" cy="649829"/>
          </a:xfrm>
        </p:spPr>
        <p:txBody>
          <a:bodyPr>
            <a:normAutofit/>
          </a:bodyPr>
          <a:lstStyle/>
          <a:p>
            <a:r>
              <a:rPr lang="ru-RU" alt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Характеристики проекта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idx="1"/>
          </p:nvPr>
        </p:nvSpPr>
        <p:spPr>
          <a:xfrm>
            <a:off x="635158" y="1859987"/>
            <a:ext cx="6561794" cy="3933285"/>
          </a:xfrm>
        </p:spPr>
        <p:txBody>
          <a:bodyPr>
            <a:noAutofit/>
          </a:bodyPr>
          <a:lstStyle/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Запланированное изменение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Имеет конкретную цель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Включает взаимосвязанные виды деятельности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Выполняется в определенной последовательности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Ограниченные и заранее определенные ресурсы</a:t>
            </a:r>
            <a:endParaRPr lang="en-US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Ограниченное и заранее определенное время выполнения</a:t>
            </a:r>
          </a:p>
          <a:p>
            <a:pPr marL="285750" indent="-285750" algn="just" eaLnBrk="1" hangingPunct="1">
              <a:spcBef>
                <a:spcPts val="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Новизна, уникальность (не рутинная работа)</a:t>
            </a:r>
          </a:p>
        </p:txBody>
      </p:sp>
      <p:sp>
        <p:nvSpPr>
          <p:cNvPr id="1024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8E8DEC1-8EFB-4707-A9AB-A80BD1697347}" type="slidenum">
              <a:rPr lang="ru-RU" altLang="ru-RU" sz="1200" smtClean="0">
                <a:latin typeface="Arial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 smtClean="0"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42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414" y="1263762"/>
            <a:ext cx="7886700" cy="652001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Обнаружение отклонений от плана</a:t>
            </a:r>
            <a:endParaRPr 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20" y="1918359"/>
            <a:ext cx="7886700" cy="1470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Отчеты об исключительных ситуациях и об отклонениях от плана, а также графические </a:t>
            </a: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отчеты. </a:t>
            </a:r>
          </a:p>
          <a:p>
            <a:pPr marL="0" indent="0">
              <a:buNone/>
            </a:pP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Компактно, удобно для использования. </a:t>
            </a:r>
            <a:endParaRPr 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60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39938" name="Picture 2" descr="http://u1.s.pg12.ru/userfiles/picitem/img-20150518111336-161.jpg"/>
          <p:cNvPicPr>
            <a:picLocks noChangeAspect="1" noChangeArrowheads="1"/>
          </p:cNvPicPr>
          <p:nvPr/>
        </p:nvPicPr>
        <p:blipFill>
          <a:blip r:embed="rId5" cstate="print"/>
          <a:srcRect t="7211" b="18940"/>
          <a:stretch>
            <a:fillRect/>
          </a:stretch>
        </p:blipFill>
        <p:spPr bwMode="auto">
          <a:xfrm>
            <a:off x="1075764" y="3451522"/>
            <a:ext cx="6912350" cy="2868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89137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21" y="1048610"/>
            <a:ext cx="7886700" cy="652001"/>
          </a:xfrm>
        </p:spPr>
        <p:txBody>
          <a:bodyPr>
            <a:normAutofit/>
          </a:bodyPr>
          <a:lstStyle/>
          <a:p>
            <a:pPr algn="l"/>
            <a:r>
              <a:rPr 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Принятие корректирующих мер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074" y="1662866"/>
            <a:ext cx="7886700" cy="234435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сложных проектах это потребует рассмотрения ряда вопросов типа "</a:t>
            </a: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что, если?".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При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возникновении проблем в </a:t>
            </a: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проекте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появляются задержки, и, как следствие, проект отстает от графика. </a:t>
            </a:r>
            <a:endParaRPr lang="ru-RU" sz="2400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Для </a:t>
            </a:r>
            <a:r>
              <a:rPr 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предотвращения этого отставания, необходимо перераспределить ресурсы.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61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38914" name="Picture 2" descr="http://psy-workshop.ru/wp-content/uploads/2015/09/gestalt-kids.jpg"/>
          <p:cNvPicPr>
            <a:picLocks noChangeAspect="1" noChangeArrowheads="1"/>
          </p:cNvPicPr>
          <p:nvPr/>
        </p:nvPicPr>
        <p:blipFill>
          <a:blip r:embed="rId5" cstate="print"/>
          <a:srcRect t="6252" b="23961"/>
          <a:stretch>
            <a:fillRect/>
          </a:stretch>
        </p:blipFill>
        <p:spPr bwMode="auto">
          <a:xfrm>
            <a:off x="1506070" y="3914445"/>
            <a:ext cx="5907740" cy="274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64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1246" y="2549033"/>
            <a:ext cx="5905315" cy="1325563"/>
          </a:xfrm>
        </p:spPr>
        <p:txBody>
          <a:bodyPr>
            <a:normAutofit/>
          </a:bodyPr>
          <a:lstStyle/>
          <a:p>
            <a:pPr algn="ctr" defTabSz="914400" rtl="0">
              <a:spcBef>
                <a:spcPct val="0"/>
              </a:spcBef>
            </a:pPr>
            <a:r>
              <a:rPr lang="ru-RU" altLang="ru-RU" sz="4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Оценка проектов</a:t>
            </a:r>
            <a:endParaRPr lang="ru-RU" altLang="ru-RU" sz="4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62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82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668991" y="1235955"/>
            <a:ext cx="7886700" cy="705268"/>
          </a:xfrm>
        </p:spPr>
        <p:txBody>
          <a:bodyPr>
            <a:noAutofit/>
          </a:bodyPr>
          <a:lstStyle/>
          <a:p>
            <a:pPr algn="l" eaLnBrk="1" hangingPunct="1"/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Общее определение оценивания проектов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/>
            </a:r>
            <a:b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</a:br>
            <a:r>
              <a:rPr lang="ru-RU" altLang="ru-RU" sz="2400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(</a:t>
            </a:r>
            <a:r>
              <a:rPr lang="ru-RU" altLang="ru-RU" sz="2400" kern="1200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программ)</a:t>
            </a:r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>
          <a:xfrm>
            <a:off x="588308" y="2034777"/>
            <a:ext cx="8206067" cy="1985893"/>
          </a:xfrm>
        </p:spPr>
        <p:txBody>
          <a:bodyPr>
            <a:normAutofit/>
          </a:bodyPr>
          <a:lstStyle/>
          <a:p>
            <a:pPr marL="267891" indent="-267891"/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Оценивание проекта (программы) – это </a:t>
            </a:r>
            <a:r>
              <a:rPr lang="ru-RU" altLang="ru-RU" sz="22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аналитическая процедура</a:t>
            </a: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, направленная на </a:t>
            </a:r>
            <a:r>
              <a:rPr lang="ru-RU" altLang="ru-RU" sz="22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вынесение суждения </a:t>
            </a: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 проекте (программе) в целом и/или его (ее) отдельных характеристиках. </a:t>
            </a:r>
          </a:p>
          <a:p>
            <a:pPr marL="267891" indent="-267891"/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Любой вид оценивания предполагает получение </a:t>
            </a:r>
            <a:r>
              <a:rPr lang="ru-RU" altLang="ru-RU" sz="22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информации </a:t>
            </a: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 проекте (программе), которая используется в процессе анализа.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D89E8E-A91C-4595-B9C2-CFA98D23A02A}" type="slidenum">
              <a:rPr lang="ru-RU" smtClean="0"/>
              <a:pPr>
                <a:defRPr/>
              </a:pPr>
              <a:t>63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36866" name="Picture 2" descr="http://static.ngs.ru/news/52/preview/d926c810da94903f11b2bb82419ddf1501637acf_1500.jpg"/>
          <p:cNvPicPr>
            <a:picLocks noChangeAspect="1" noChangeArrowheads="1"/>
          </p:cNvPicPr>
          <p:nvPr/>
        </p:nvPicPr>
        <p:blipFill>
          <a:blip r:embed="rId5" cstate="print"/>
          <a:srcRect b="13379"/>
          <a:stretch>
            <a:fillRect/>
          </a:stretch>
        </p:blipFill>
        <p:spPr bwMode="auto">
          <a:xfrm>
            <a:off x="2390927" y="4018308"/>
            <a:ext cx="4332602" cy="2409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0447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120" y="1242929"/>
            <a:ext cx="4093091" cy="2441565"/>
          </a:xfrm>
        </p:spPr>
        <p:txBody>
          <a:bodyPr>
            <a:normAutofit/>
          </a:bodyPr>
          <a:lstStyle/>
          <a:p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Классификация </a:t>
            </a:r>
            <a:b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видов оценки: </a:t>
            </a:r>
            <a:r>
              <a:rPr lang="ru-RU" altLang="ru-RU" sz="2200" kern="1200" dirty="0">
                <a:solidFill>
                  <a:srgbClr val="535353"/>
                </a:solidFill>
                <a:sym typeface="Calibri"/>
              </a:rPr>
              <a:t>на основе чего выносится суждение о программе?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64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572000" y="1290917"/>
            <a:ext cx="2474259" cy="243391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Экспертная</a:t>
            </a:r>
          </a:p>
        </p:txBody>
      </p:sp>
      <p:sp>
        <p:nvSpPr>
          <p:cNvPr id="9" name="Овал 8"/>
          <p:cNvSpPr/>
          <p:nvPr/>
        </p:nvSpPr>
        <p:spPr>
          <a:xfrm>
            <a:off x="5709505" y="2974918"/>
            <a:ext cx="2493201" cy="2390457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Эмпирическая</a:t>
            </a:r>
          </a:p>
        </p:txBody>
      </p:sp>
      <p:sp>
        <p:nvSpPr>
          <p:cNvPr id="10" name="Овал 9"/>
          <p:cNvSpPr/>
          <p:nvPr/>
        </p:nvSpPr>
        <p:spPr>
          <a:xfrm>
            <a:off x="3603812" y="2904565"/>
            <a:ext cx="2470573" cy="240702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Индикаторная</a:t>
            </a:r>
            <a:endParaRPr lang="ru-RU" altLang="ru-RU" sz="2200" dirty="0">
              <a:solidFill>
                <a:srgbClr val="535353"/>
              </a:solidFill>
              <a:latin typeface="Calibri Light"/>
              <a:ea typeface="Calibri Light"/>
              <a:cs typeface="Calibri Light"/>
              <a:sym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0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670241" y="1212586"/>
            <a:ext cx="5967587" cy="656556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Экспертная оценка</a:t>
            </a:r>
            <a:endParaRPr lang="en-US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21AC251E-1435-44D6-AC31-455E288BC3A4}" type="slidenum">
              <a:rPr lang="ru-RU" smtClean="0">
                <a:solidFill>
                  <a:schemeClr val="tx2"/>
                </a:solidFill>
                <a:latin typeface="+mn-lt"/>
              </a:rPr>
              <a:pPr eaLnBrk="1" hangingPunct="1">
                <a:defRPr/>
              </a:pPr>
              <a:t>65</a:t>
            </a:fld>
            <a:endParaRPr lang="ru-RU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8194" name="Picture 2" descr="C:\Users\toshiba\AppData\Local\Microsoft\Windows\Temporary Internet Files\Content.IE5\973FUUD1\MP90042768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347" y="2104665"/>
            <a:ext cx="4851926" cy="32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9688" y="5442116"/>
            <a:ext cx="50901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Вынесение суждения на основе имеющихся у экспертов знаний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16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12" y="1219503"/>
            <a:ext cx="8483146" cy="63919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Составляющие экспертной оценки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91" y="1756722"/>
            <a:ext cx="5915661" cy="1430231"/>
          </a:xfrm>
        </p:spPr>
        <p:txBody>
          <a:bodyPr rtlCol="0">
            <a:noAutofit/>
          </a:bodyPr>
          <a:lstStyle/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Подбор экспертов 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Опрос экспертов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Обработка результатов опроса экспертов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4916-685D-425C-B8C8-77D4725F4BF0}" type="slidenum">
              <a:rPr lang="ru-RU" smtClean="0"/>
              <a:pPr/>
              <a:t>66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33794" name="Picture 2" descr="http://www.jfstar.com/media/images/photogalleries/36/wa32.jpg"/>
          <p:cNvPicPr>
            <a:picLocks noChangeAspect="1" noChangeArrowheads="1"/>
          </p:cNvPicPr>
          <p:nvPr/>
        </p:nvPicPr>
        <p:blipFill>
          <a:blip r:embed="rId5" cstate="print"/>
          <a:srcRect t="8127" b="5810"/>
          <a:stretch>
            <a:fillRect/>
          </a:stretch>
        </p:blipFill>
        <p:spPr bwMode="auto">
          <a:xfrm>
            <a:off x="1506070" y="3321423"/>
            <a:ext cx="5554569" cy="3186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9018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img-s2.onedio.com/id-5509570725df924f044816a7/rev-0/s-74e0d47cd02c444a3fd08d09d47b4af7bf6a3de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7435" y="3454207"/>
            <a:ext cx="4948518" cy="32962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507" y="1156447"/>
            <a:ext cx="7249483" cy="67235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Как формулировать задание для экспертов?</a:t>
            </a: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>
          <a:xfrm>
            <a:off x="638060" y="1785878"/>
            <a:ext cx="7605639" cy="1656570"/>
          </a:xfrm>
        </p:spPr>
        <p:txBody>
          <a:bodyPr>
            <a:normAutofit/>
          </a:bodyPr>
          <a:lstStyle/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Как вопрос, относящийся к сфере компетенции экспертов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Не следует задавать экспертам вопросы, выходящие за рамки их компетенции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E2F21-C903-42FE-89C8-168D0853EBFB}" type="slidenum">
              <a:rPr lang="ru-RU"/>
              <a:pPr>
                <a:defRPr/>
              </a:pPr>
              <a:t>67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8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myart-nails.com.ua/wp-content/uploads/2016/03/vnima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1105" y="5153583"/>
            <a:ext cx="1949824" cy="146236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862" y="1254067"/>
            <a:ext cx="7886700" cy="62852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Некоторые ограничения экспертной оценки</a:t>
            </a:r>
            <a:endParaRPr lang="ru-RU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414" y="1894296"/>
            <a:ext cx="7886700" cy="3847598"/>
          </a:xfrm>
        </p:spPr>
        <p:txBody>
          <a:bodyPr>
            <a:noAutofit/>
          </a:bodyPr>
          <a:lstStyle/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Нужны лучшие специалисты, а они, как правило, очень заняты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Потенциальный конфликт интересов у экспертов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Желательно подключить группу экспертов, что не всегда возможно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Если процедура оценки не предполагает достижения согласия между экспертами, то могут получаться «странные» результаты</a:t>
            </a:r>
          </a:p>
          <a:p>
            <a:pPr marL="198835" indent="-19883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Субъективность и (возможно даже) предвзятость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68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87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pozible.com/uploads/01-2013/13581475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1248" y="4087906"/>
            <a:ext cx="3000716" cy="26490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1073" y="1166598"/>
            <a:ext cx="7886700" cy="8235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Какие компетенции нужны для проведения </a:t>
            </a:r>
            <a:b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экспертной оценки</a:t>
            </a:r>
            <a:endParaRPr lang="ru-RU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073" y="1981638"/>
            <a:ext cx="7886700" cy="3172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Экспертам: </a:t>
            </a:r>
          </a:p>
          <a:p>
            <a:pPr marL="198835" indent="-19883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Глубокие знания в определенной области</a:t>
            </a:r>
          </a:p>
          <a:p>
            <a:pPr marL="198835" indent="-19883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Большой практический опыт в определенной области</a:t>
            </a:r>
          </a:p>
          <a:p>
            <a:pPr marL="198835" indent="-19883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Коммуникативные навыки (иногда - в зависимости от процедуры)</a:t>
            </a:r>
          </a:p>
          <a:p>
            <a:pPr marL="0" indent="0">
              <a:buNone/>
            </a:pPr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Организаторам: </a:t>
            </a:r>
          </a:p>
          <a:p>
            <a:pPr marL="200025" indent="-20002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Как работать с экспертами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69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16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трелка вправо 3"/>
          <p:cNvSpPr/>
          <p:nvPr/>
        </p:nvSpPr>
        <p:spPr>
          <a:xfrm>
            <a:off x="843455" y="2976663"/>
            <a:ext cx="2335057" cy="1653703"/>
          </a:xfrm>
          <a:prstGeom prst="rightArrow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Цель, сроки, бюджет</a:t>
            </a:r>
          </a:p>
        </p:txBody>
      </p:sp>
      <p:sp>
        <p:nvSpPr>
          <p:cNvPr id="6" name="Стрелка вправо 5"/>
          <p:cNvSpPr/>
          <p:nvPr/>
        </p:nvSpPr>
        <p:spPr>
          <a:xfrm rot="16200000">
            <a:off x="3651062" y="4628527"/>
            <a:ext cx="1745264" cy="1562800"/>
          </a:xfrm>
          <a:prstGeom prst="rightArrow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Ресурсы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877938" y="3069738"/>
            <a:ext cx="2125493" cy="1467556"/>
          </a:xfrm>
          <a:prstGeom prst="rightArrow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Результат</a:t>
            </a:r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3595798" y="1447133"/>
            <a:ext cx="1855793" cy="1389417"/>
          </a:xfrm>
          <a:prstGeom prst="rightArrow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Ограничения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336587" y="3210128"/>
            <a:ext cx="2383276" cy="1186775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195579" marR="140019" algn="ctr" defTabSz="1041215"/>
            <a:r>
              <a:rPr lang="ru-RU" sz="3600" b="1" dirty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"/>
              </a:rPr>
              <a:t>ПРОЕКТ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1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7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golosebig.com/images/images4/s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2930" y="3618402"/>
            <a:ext cx="4186330" cy="31299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941" y="1183342"/>
            <a:ext cx="8343899" cy="833719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Ключевые факторы, определяющие успешное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проведение </a:t>
            </a: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экспертной оценки</a:t>
            </a:r>
          </a:p>
        </p:txBody>
      </p:sp>
      <p:sp>
        <p:nvSpPr>
          <p:cNvPr id="15363" name="Объект 2"/>
          <p:cNvSpPr>
            <a:spLocks noGrp="1"/>
          </p:cNvSpPr>
          <p:nvPr>
            <p:ph idx="1"/>
          </p:nvPr>
        </p:nvSpPr>
        <p:spPr>
          <a:xfrm>
            <a:off x="466938" y="2015336"/>
            <a:ext cx="8031603" cy="1884312"/>
          </a:xfrm>
        </p:spPr>
        <p:txBody>
          <a:bodyPr>
            <a:noAutofit/>
          </a:bodyPr>
          <a:lstStyle/>
          <a:p>
            <a:pPr marL="198835" indent="-198835"/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Правильный подбор экспертов</a:t>
            </a:r>
          </a:p>
          <a:p>
            <a:pPr marL="198835" indent="-19883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Корректная постановка задачи перед экспертами</a:t>
            </a:r>
          </a:p>
          <a:p>
            <a:pPr marL="198835" indent="-19883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Хорошо продуманная и организованная процедура сбора и обработки экспертных заключений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09D24C-3031-46CE-8BFC-07EDBA986065}" type="slidenum">
              <a:rPr lang="ru-RU"/>
              <a:pPr>
                <a:defRPr/>
              </a:pPr>
              <a:t>70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44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537882" y="2582281"/>
            <a:ext cx="2814441" cy="125013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Индикаторная </a:t>
            </a:r>
            <a:b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оценка</a:t>
            </a:r>
            <a:endParaRPr lang="en-US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21AC251E-1435-44D6-AC31-455E288BC3A4}" type="slidenum">
              <a:rPr lang="ru-RU" smtClean="0">
                <a:solidFill>
                  <a:schemeClr val="tx2"/>
                </a:solidFill>
                <a:latin typeface="+mn-lt"/>
              </a:rPr>
              <a:pPr eaLnBrk="1" hangingPunct="1">
                <a:defRPr/>
              </a:pPr>
              <a:t>71</a:t>
            </a:fld>
            <a:endParaRPr lang="ru-RU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7170" name="Picture 2" descr="C:\Users\toshiba\AppData\Local\Microsoft\Windows\Temporary Internet Files\Content.IE5\E1RYTQ19\MP900438712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350" y="1592800"/>
            <a:ext cx="4370943" cy="328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34871" y="4947425"/>
            <a:ext cx="4491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Вынесение суждения на основе значений ограниченного числа показателей (</a:t>
            </a:r>
            <a:r>
              <a:rPr lang="ru-RU" altLang="ru-RU" sz="2400" b="1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индикаторов</a:t>
            </a:r>
            <a:r>
              <a:rPr lang="ru-RU" altLang="ru-RU" sz="24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36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574278" y="4314694"/>
            <a:ext cx="3984275" cy="1386859"/>
          </a:xfrm>
        </p:spPr>
        <p:txBody>
          <a:bodyPr>
            <a:normAutofit/>
          </a:bodyPr>
          <a:lstStyle/>
          <a:p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Индикаторная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оценка</a:t>
            </a: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u-RU" altLang="ru-RU" sz="2400" dirty="0"/>
              <a:t/>
            </a:r>
            <a:br>
              <a:rPr lang="ru-RU" altLang="ru-RU" sz="2400" dirty="0"/>
            </a:br>
            <a:r>
              <a:rPr lang="ru-RU" altLang="ru-RU" sz="2400" kern="1200" dirty="0">
                <a:solidFill>
                  <a:srgbClr val="535353"/>
                </a:solidFill>
                <a:sym typeface="Calibri"/>
              </a:rPr>
              <a:t>от местности к карте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4916-685D-425C-B8C8-77D4725F4BF0}" type="slidenum">
              <a:rPr lang="ru-RU" smtClean="0"/>
              <a:pPr/>
              <a:t>72</a:t>
            </a:fld>
            <a:endParaRPr lang="ru-RU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43" y="3195436"/>
            <a:ext cx="3637907" cy="272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565" y="1308461"/>
            <a:ext cx="3660509" cy="26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04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155" y="1249140"/>
            <a:ext cx="7865363" cy="539319"/>
          </a:xfrm>
        </p:spPr>
        <p:txBody>
          <a:bodyPr>
            <a:normAutofit/>
          </a:bodyPr>
          <a:lstStyle/>
          <a:p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Как работает система индикаторной оценки программы</a:t>
            </a:r>
            <a:endParaRPr lang="ru-RU" altLang="ru-RU" sz="24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73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02659" y="1875518"/>
            <a:ext cx="6600089" cy="45772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86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05799" y="1230197"/>
            <a:ext cx="7886700" cy="571710"/>
          </a:xfrm>
        </p:spPr>
        <p:txBody>
          <a:bodyPr>
            <a:normAutofit/>
          </a:bodyPr>
          <a:lstStyle/>
          <a:p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 (показатель)</a:t>
            </a:r>
            <a:endParaRPr lang="en-US" altLang="ru-RU" sz="2400" b="1" kern="1200" dirty="0" smtClean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79" name="Объект 2"/>
          <p:cNvSpPr>
            <a:spLocks noGrp="1"/>
          </p:cNvSpPr>
          <p:nvPr>
            <p:ph idx="1"/>
          </p:nvPr>
        </p:nvSpPr>
        <p:spPr>
          <a:xfrm>
            <a:off x="539710" y="1762383"/>
            <a:ext cx="8214325" cy="2298629"/>
          </a:xfrm>
        </p:spPr>
        <p:txBody>
          <a:bodyPr rtlCol="0">
            <a:no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Доступная наблюдению и измерению характеристика проекта (программы), позволяющая судить о других характеристиках проекта (программы), недоступных </a:t>
            </a:r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непосредственному наблюдению и измерению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 </a:t>
            </a:r>
          </a:p>
          <a:p>
            <a:pPr marL="0" indent="0" algn="r">
              <a:lnSpc>
                <a:spcPct val="100000"/>
              </a:lnSpc>
              <a:buNone/>
              <a:defRPr/>
            </a:pPr>
            <a:r>
              <a:rPr lang="ru-RU" altLang="ru-RU" sz="24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</a:t>
            </a:r>
            <a:r>
              <a:rPr lang="en-US" altLang="ru-RU" sz="24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c</a:t>
            </a:r>
            <a:r>
              <a:rPr lang="ru-RU" altLang="ru-RU" sz="24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м. </a:t>
            </a:r>
            <a:r>
              <a:rPr lang="en-US" altLang="ru-RU" sz="24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SMART)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F55D79-1FC7-4EF7-8538-4652925A2EDD}" type="slidenum">
              <a:rPr lang="ru-RU"/>
              <a:pPr>
                <a:defRPr/>
              </a:pPr>
              <a:t>74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24578" name="Picture 2" descr="http://thumbs.dreamstime.com/x/girl-leaned-against-eye-to-microscope-19719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1915" y="3540218"/>
            <a:ext cx="3810000" cy="304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0131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allpaperscraft.ru/image/bukvy_igrushki_poznanie_detskiy_25651_2048x11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5825" y="3907210"/>
            <a:ext cx="4262718" cy="2397780"/>
          </a:xfrm>
          <a:prstGeom prst="rect">
            <a:avLst/>
          </a:prstGeom>
          <a:noFill/>
        </p:spPr>
      </p:pic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75352" y="1223532"/>
            <a:ext cx="5683570" cy="538033"/>
          </a:xfrm>
        </p:spPr>
        <p:txBody>
          <a:bodyPr>
            <a:normAutofit/>
          </a:bodyPr>
          <a:lstStyle/>
          <a:p>
            <a:r>
              <a:rPr lang="en-US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SMART-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350" y="1704967"/>
            <a:ext cx="8219025" cy="2436728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en-GB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S</a:t>
            </a:r>
            <a:r>
              <a:rPr lang="en-US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specific</a:t>
            </a:r>
            <a:r>
              <a:rPr lang="en-US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конкретный </a:t>
            </a:r>
            <a:endParaRPr lang="en-US" alt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  <a:defRPr/>
            </a:pPr>
            <a:r>
              <a:rPr lang="en-GB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M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measurable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измеримый</a:t>
            </a:r>
            <a:endParaRPr lang="en-US" alt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  <a:defRPr/>
            </a:pPr>
            <a:r>
              <a:rPr lang="en-GB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A</a:t>
            </a:r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– 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achievable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достижимый</a:t>
            </a:r>
            <a:endParaRPr lang="en-US" alt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  <a:tabLst>
                <a:tab pos="265510" algn="l"/>
              </a:tabLst>
              <a:defRPr/>
            </a:pPr>
            <a:r>
              <a:rPr lang="en-GB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R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relevant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отражающий интересующие </a:t>
            </a:r>
            <a:r>
              <a:rPr lang="ru-RU" altLang="ru-RU" sz="24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нас характеристики</a:t>
            </a:r>
            <a:endParaRPr lang="en-US" altLang="ru-RU" sz="24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  <a:defRPr/>
            </a:pPr>
            <a:r>
              <a:rPr lang="en-GB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T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time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-</a:t>
            </a:r>
            <a:r>
              <a:rPr lang="en-GB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based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- на определенный период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47A260-984F-45F6-97DD-7E664907B733}" type="slidenum">
              <a:rPr lang="ru-RU"/>
              <a:pPr>
                <a:defRPr/>
              </a:pPr>
              <a:t>75</a:t>
            </a:fld>
            <a:endParaRPr lang="ru-RU"/>
          </a:p>
        </p:txBody>
      </p:sp>
      <p:sp>
        <p:nvSpPr>
          <p:cNvPr id="15365" name="Прямоугольник 4"/>
          <p:cNvSpPr>
            <a:spLocks noChangeArrowheads="1"/>
          </p:cNvSpPr>
          <p:nvPr/>
        </p:nvSpPr>
        <p:spPr bwMode="auto">
          <a:xfrm>
            <a:off x="401321" y="6305978"/>
            <a:ext cx="7586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i="1" dirty="0">
                <a:latin typeface="Calibri Light" pitchFamily="34" charset="0"/>
                <a:cs typeface="Arial" pitchFamily="34" charset="0"/>
              </a:rPr>
              <a:t>См., например, «Методические указания по мониторингу и оценке»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200" i="1" dirty="0">
                <a:latin typeface="Calibri Light" pitchFamily="34" charset="0"/>
                <a:cs typeface="Arial" pitchFamily="34" charset="0"/>
              </a:rPr>
              <a:t>http://www.dfid.gov.uk/Documents/funding/civilsocietycf-lesson-guidelines.pdf</a:t>
            </a:r>
            <a:endParaRPr lang="ru-RU" altLang="ru-RU" sz="1200" i="1" dirty="0">
              <a:latin typeface="Calibri Light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13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554857" y="1207229"/>
            <a:ext cx="8589143" cy="661912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altLang="ru-RU" sz="24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Типы </a:t>
            </a:r>
            <a:r>
              <a:rPr lang="ru-RU" altLang="ru-RU" sz="2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индикаторов: </a:t>
            </a:r>
            <a:r>
              <a:rPr lang="ru-RU" altLang="ru-RU" sz="2400" b="1" kern="1200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внимание, ошибка!</a:t>
            </a:r>
          </a:p>
        </p:txBody>
      </p:sp>
      <p:sp>
        <p:nvSpPr>
          <p:cNvPr id="81923" name="Объект 2"/>
          <p:cNvSpPr>
            <a:spLocks noGrp="1"/>
          </p:cNvSpPr>
          <p:nvPr>
            <p:ph idx="1"/>
          </p:nvPr>
        </p:nvSpPr>
        <p:spPr>
          <a:xfrm>
            <a:off x="607991" y="1851385"/>
            <a:ext cx="7743548" cy="1644850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«… количественные индикаторы имеют численное выражение, тогда как качественные индикаторы представляют собой информацию в описательном виде и могут относиться как к фактам, так и к мнениям людей…»</a:t>
            </a:r>
          </a:p>
          <a:p>
            <a:pPr marL="0" indent="0">
              <a:buNone/>
              <a:defRPr/>
            </a:pP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DD26B2-F56D-490C-B70E-7E5907F6ED3A}" type="slidenum">
              <a:rPr lang="ru-RU"/>
              <a:pPr>
                <a:defRPr/>
              </a:pPr>
              <a:t>76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03410" y="6166482"/>
            <a:ext cx="8189259" cy="55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spcBef>
                <a:spcPts val="964"/>
              </a:spcBef>
              <a:buSzPct val="100000"/>
              <a:defRPr/>
            </a:pPr>
            <a:r>
              <a:rPr lang="en-US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Qualitative and Quantitative Indicators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r>
              <a:rPr lang="en-US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for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r>
              <a:rPr lang="en-US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the Monitoring and Evaluation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r>
              <a:rPr lang="en-US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of the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r>
              <a:rPr lang="en-US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ILO Gender Mainstreaming Strategy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, 2000 </a:t>
            </a:r>
          </a:p>
          <a:p>
            <a:pPr lvl="0" defTabSz="883817">
              <a:lnSpc>
                <a:spcPct val="90000"/>
              </a:lnSpc>
              <a:spcBef>
                <a:spcPts val="964"/>
              </a:spcBef>
              <a:buSzPct val="100000"/>
              <a:defRPr/>
            </a:pPr>
            <a:r>
              <a:rPr lang="en-GB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  <a:hlinkClick r:id="rId5"/>
              </a:rPr>
              <a:t>http://www.womeng.net/wp/library/Methodology%20Indicators.pdf</a:t>
            </a:r>
            <a:r>
              <a:rPr lang="ru-RU" altLang="ru-RU" sz="1200" i="1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endParaRPr lang="ru-RU" altLang="ru-RU" sz="1200" i="1" kern="0" dirty="0">
              <a:solidFill>
                <a:sysClr val="windowText" lastClr="000000"/>
              </a:solidFill>
              <a:latin typeface="Calibri Light" pitchFamily="34" charset="0"/>
              <a:sym typeface="Calibri"/>
            </a:endParaRPr>
          </a:p>
        </p:txBody>
      </p:sp>
      <p:pic>
        <p:nvPicPr>
          <p:cNvPr id="22530" name="Picture 2" descr="http://www.playing-field.ru/img/2015/052221/4916116"/>
          <p:cNvPicPr>
            <a:picLocks noChangeAspect="1" noChangeArrowheads="1"/>
          </p:cNvPicPr>
          <p:nvPr/>
        </p:nvPicPr>
        <p:blipFill>
          <a:blip r:embed="rId6" cstate="print"/>
          <a:srcRect t="10690" b="18842"/>
          <a:stretch>
            <a:fillRect/>
          </a:stretch>
        </p:blipFill>
        <p:spPr bwMode="auto">
          <a:xfrm>
            <a:off x="1963270" y="3415553"/>
            <a:ext cx="4363571" cy="251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0992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020323" y="1397499"/>
            <a:ext cx="7491632" cy="713689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Значение любого индикатора </a:t>
            </a:r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>
          <a:xfrm>
            <a:off x="1721224" y="2149571"/>
            <a:ext cx="6158752" cy="5129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ru-RU" sz="4000" b="1" kern="1200" dirty="0">
                <a:solidFill>
                  <a:srgbClr val="C00000"/>
                </a:solidFill>
              </a:rPr>
              <a:t>ДОЛЖНО быть числом!!!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DF7754-A507-477A-9D5F-76979EF1AF3E}" type="slidenum">
              <a:rPr lang="ru-RU"/>
              <a:pPr>
                <a:defRPr/>
              </a:pPr>
              <a:t>77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21506" name="Picture 2" descr="http://www.buzzbinpadillacrt.com/wp-content/uploads/2012/09/child_math_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89" y="3104567"/>
            <a:ext cx="4524187" cy="30850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8495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2789" y="116291"/>
            <a:ext cx="5513294" cy="1107392"/>
          </a:xfrm>
        </p:spPr>
        <p:txBody>
          <a:bodyPr>
            <a:noAutofit/>
          </a:bodyPr>
          <a:lstStyle/>
          <a:p>
            <a:pPr algn="r"/>
            <a:r>
              <a:rPr lang="ru-RU" altLang="ru-RU" sz="20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Индикаторы программы "Патриотическое  </a:t>
            </a:r>
            <a:r>
              <a:rPr lang="ru-RU" altLang="ru-RU" sz="20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воспитание граждан </a:t>
            </a:r>
            <a:r>
              <a:rPr lang="ru-RU" altLang="ru-RU" sz="2000" b="1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Российской Федерации на 2016-2020 годы" </a:t>
            </a:r>
            <a:r>
              <a:rPr lang="ru-RU" altLang="ru-RU" sz="2000" kern="12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(фрагмент</a:t>
            </a:r>
            <a:r>
              <a:rPr lang="ru-RU" altLang="ru-RU" sz="2000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lang="ru-RU" altLang="ru-RU" sz="2000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2209" y="1325808"/>
            <a:ext cx="8385615" cy="5155673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Доля </a:t>
            </a: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россиян, гордящихся тем, что являются гражданами Российской Федерации (процентов)   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Доля граждан, участвующих в мероприятиях по патриотическому воспитанию, по отношению к общему количеству граждан (процентов)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Доля граждан, положительно оценивающих результаты проведения мероприятий по патриотическому воспитанию (процентов)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выполненных федеральными органами власти мероприятий по патриотическому воспитанию по отношению к запланированному количеству (процентов)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награжденных организаций  (единиц)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награжденных граждан (человек)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Численность граждан, уклоняющихся от призыва на военную службу (человек)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 обучаемых  в образовательных  учреждениях  ДОСААФ России (человек)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исследовательских работ по проблемам патриотического воспитания и степень их внедрения в практику органов исполнительной власти и организаций (штук/процентов)</a:t>
            </a:r>
          </a:p>
          <a:p>
            <a:pPr marL="342900" indent="-342900">
              <a:buFont typeface="+mj-lt"/>
              <a:buAutoNum type="arabicPeriod"/>
            </a:pPr>
            <a:r>
              <a:rPr lang="ru-RU" altLang="ru-RU" sz="16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Динамика преступлений на почве экстремизма, межнациональных и межконфессиональных отношений в молодежной </a:t>
            </a:r>
            <a:r>
              <a:rPr lang="ru-RU" altLang="ru-RU" sz="16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среде…</a:t>
            </a:r>
            <a:endParaRPr lang="ru-RU" altLang="ru-RU" sz="16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78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30306" y="6435435"/>
            <a:ext cx="5123329" cy="261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spcBef>
                <a:spcPts val="964"/>
              </a:spcBef>
              <a:buSzPct val="100000"/>
            </a:pPr>
            <a:r>
              <a:rPr lang="en-US" sz="1200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  <a:hlinkClick r:id="rId5"/>
              </a:rPr>
              <a:t>http://top.rbc.ru/society/20/02/2015/54e5d1be9a7947e55ce913b4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endParaRPr lang="ru-RU" sz="1200" kern="0" dirty="0">
              <a:solidFill>
                <a:sysClr val="windowText" lastClr="000000"/>
              </a:solidFill>
              <a:latin typeface="Calibri Light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131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615" y="946728"/>
            <a:ext cx="7886700" cy="949308"/>
          </a:xfrm>
        </p:spPr>
        <p:txBody>
          <a:bodyPr>
            <a:normAutofit/>
          </a:bodyPr>
          <a:lstStyle/>
          <a:p>
            <a:pPr algn="l"/>
            <a:r>
              <a:rPr lang="ru-RU" altLang="ru-RU" sz="28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Индикаторы программы «Электронная Россия» </a:t>
            </a:r>
            <a:r>
              <a:rPr lang="ru-RU" altLang="ru-RU" sz="2800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(фрагмент)</a:t>
            </a:r>
            <a:endParaRPr lang="ru-RU" altLang="ru-RU" sz="2800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65" y="1788198"/>
            <a:ext cx="8487705" cy="4914311"/>
          </a:xfrm>
        </p:spPr>
        <p:txBody>
          <a:bodyPr>
            <a:noAutofit/>
          </a:bodyPr>
          <a:lstStyle/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органов государственного контроля (надзора), оказывающих услуги по приему уведомлений о начале осуществления предпринимательской деятельности в электронном виде;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органов государственного контроля (надзора), осуществляющих документарные проверки в электронном виде;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Доля пользователей единого портала государственных и муниципальных услуг (функций) среди пользователей сети Интернет;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информационных систем, с которыми проведена интеграция для автоматизированной загрузки в сводный реестр государственных и муниципальных услуг (функций) сведений о порядке и условиях предоставления государственных услуг;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многофункциональных центров в субъектах Российской Федерации, использующих типовую информационную систему поддержки деятельности многофункционального центра для оказания государственных и муниципальных услуг;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федеральных органов исполнительной власти, в которых внедрена типовая автоматизированная информационная система центра телефонного обслуживания;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Доля официальных сайтов субъектов Российской Федерации, отвечающих требованиям законодательства Российской Федерации, касающимся полноты информации о деятельности органов государственной власти;</a:t>
            </a:r>
          </a:p>
          <a:p>
            <a:r>
              <a:rPr lang="ru-RU" altLang="ru-RU" sz="1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Количество субъектов Российской Федерации, имеющих региональные порталы по вопросам поддержки малого и среднего предпринимательства, созданные на основе типового решения…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79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3751" y="6485125"/>
            <a:ext cx="2877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alibri Light" pitchFamily="34" charset="0"/>
                <a:hlinkClick r:id="rId4"/>
              </a:rPr>
              <a:t>http://minsvyaz.ru/ru/activity/programs/6/</a:t>
            </a:r>
            <a:r>
              <a:rPr lang="ru-RU" sz="1200" dirty="0">
                <a:latin typeface="Calibri Light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81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65083" y="1702676"/>
            <a:ext cx="8355724" cy="5021317"/>
          </a:xfrm>
          <a:prstGeom prst="roundRect">
            <a:avLst/>
          </a:prstGeom>
          <a:solidFill>
            <a:srgbClr val="FFFFFF"/>
          </a:solidFill>
          <a:ln w="12700" cap="flat">
            <a:solidFill>
              <a:srgbClr val="5B9BD5"/>
            </a:solidFill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9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060315"/>
            <a:ext cx="7886700" cy="63037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Жизненный цикл проекта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123" y="1894970"/>
            <a:ext cx="7698227" cy="44019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50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557" y="1976074"/>
            <a:ext cx="2058596" cy="1896680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>
            <a:noAutofit/>
          </a:bodyPr>
          <a:lstStyle/>
          <a:p>
            <a:pPr marL="195579" marR="140019" algn="ctr" defTabSz="1041215">
              <a:spcBef>
                <a:spcPts val="0"/>
              </a:spcBef>
              <a:defRPr/>
            </a:pPr>
            <a:r>
              <a:rPr lang="ru-RU" sz="2000" b="1" dirty="0">
                <a:solidFill>
                  <a:srgbClr val="FFFFFF"/>
                </a:solidFill>
                <a:sym typeface="Calibri"/>
              </a:rPr>
              <a:t>Некоторые ограничения индикаторной оценки</a:t>
            </a:r>
            <a:endParaRPr lang="en-US" sz="2000" b="1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721835" y="1190915"/>
            <a:ext cx="5860751" cy="3971223"/>
          </a:xfrm>
        </p:spPr>
        <p:txBody>
          <a:bodyPr rtlCol="0">
            <a:normAutofit fontScale="92500" lnSpcReduction="20000"/>
          </a:bodyPr>
          <a:lstStyle/>
          <a:p>
            <a:pPr marL="257175" lvl="1" indent="-257175"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Разработка хороших показателей требует времени и глубоких знаний в конкретной предметной области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Для замера значений индикаторов нужна система 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Только числа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Констатирует, но не объясняет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Отражает только то, что заранее известно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Риск манипулирования значениями показателей</a:t>
            </a:r>
          </a:p>
          <a:p>
            <a:pPr marL="257175" lvl="1" indent="-257175">
              <a:lnSpc>
                <a:spcPct val="100000"/>
              </a:lnSpc>
              <a:defRPr/>
            </a:pP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Подмена целей показателями</a:t>
            </a:r>
          </a:p>
          <a:p>
            <a:pPr marL="0" lvl="1" indent="0">
              <a:buNone/>
              <a:defRPr/>
            </a:pPr>
            <a:endParaRPr lang="ru-RU" sz="19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9893A8-E646-4D60-ACFA-40E74F20EFF2}" type="slidenum">
              <a:rPr lang="en-US"/>
              <a:pPr>
                <a:defRPr/>
              </a:pPr>
              <a:t>80</a:t>
            </a:fld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8434" name="Picture 2" descr="http://zvim.ru/im/30/devochka_rebenok_zabor_ulica_progulka_chupa_chups_1920x1080.jpg"/>
          <p:cNvPicPr>
            <a:picLocks noChangeAspect="1" noChangeArrowheads="1"/>
          </p:cNvPicPr>
          <p:nvPr/>
        </p:nvPicPr>
        <p:blipFill>
          <a:blip r:embed="rId5" cstate="print"/>
          <a:srcRect t="17477" b="31682"/>
          <a:stretch>
            <a:fillRect/>
          </a:stretch>
        </p:blipFill>
        <p:spPr bwMode="auto">
          <a:xfrm>
            <a:off x="1385047" y="4961965"/>
            <a:ext cx="6206752" cy="1775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4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628650" y="1217122"/>
            <a:ext cx="7886700" cy="598231"/>
          </a:xfrm>
        </p:spPr>
        <p:txBody>
          <a:bodyPr>
            <a:normAutofit/>
          </a:bodyPr>
          <a:lstStyle/>
          <a:p>
            <a:r>
              <a:rPr lang="ru-RU" altLang="ru-RU" sz="28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Закон </a:t>
            </a:r>
            <a:r>
              <a:rPr lang="ru-RU" altLang="ru-RU" sz="2800" b="1" kern="1200" dirty="0" err="1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Кэмпбелла</a:t>
            </a:r>
            <a:endParaRPr lang="ru-RU" altLang="ru-RU" sz="2800" b="1" kern="1200" dirty="0" smtClean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756" y="1777623"/>
            <a:ext cx="8031256" cy="2458201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10000"/>
              </a:lnSpc>
              <a:buNone/>
              <a:defRPr/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«Чем больше любой количественный (или даже качественный) индикатор используется в процессе принятия социально-значимых решений, тем в большей степени он становится подвержен коррупционному давлению и тем в большей степени он будет искажать и нарушать социальные процессы, для мониторинга которых он был изначально предназначен</a:t>
            </a:r>
            <a:r>
              <a:rPr lang="ru-RU" altLang="ru-RU" sz="22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»</a:t>
            </a:r>
            <a:endParaRPr lang="ru-RU" altLang="ru-RU" sz="22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04916-685D-425C-B8C8-77D4725F4BF0}" type="slidenum">
              <a:rPr lang="ru-RU" smtClean="0"/>
              <a:pPr/>
              <a:t>81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7541" y="6331081"/>
            <a:ext cx="7691718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110000"/>
              </a:lnSpc>
              <a:spcBef>
                <a:spcPts val="964"/>
              </a:spcBef>
              <a:buSzPct val="100000"/>
              <a:defRPr/>
            </a:pPr>
            <a:r>
              <a:rPr lang="en-US" sz="1400" i="1" kern="0" dirty="0" smtClean="0">
                <a:solidFill>
                  <a:sysClr val="windowText" lastClr="000000"/>
                </a:solidFill>
                <a:latin typeface="Calibri"/>
                <a:sym typeface="Calibri"/>
              </a:rPr>
              <a:t>Campbell, Donald T.</a:t>
            </a:r>
            <a:r>
              <a:rPr lang="ru-RU" sz="1400" i="1" kern="0" dirty="0" smtClean="0">
                <a:solidFill>
                  <a:sysClr val="windowText" lastClr="000000"/>
                </a:solidFill>
                <a:latin typeface="Calibri"/>
                <a:sym typeface="Calibri"/>
              </a:rPr>
              <a:t> (1976)</a:t>
            </a:r>
            <a:r>
              <a:rPr lang="en-US" sz="1400" i="1" kern="0" dirty="0" smtClean="0">
                <a:solidFill>
                  <a:sysClr val="windowText" lastClr="000000"/>
                </a:solidFill>
                <a:latin typeface="Calibri"/>
                <a:sym typeface="Calibri"/>
              </a:rPr>
              <a:t> Assessing the Impact of Planned Social Change</a:t>
            </a:r>
            <a:r>
              <a:rPr lang="ru-RU" sz="1400" i="1" kern="0" dirty="0" smtClean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r>
              <a:rPr lang="ru-RU" sz="1400" b="1" i="1" kern="0" dirty="0" smtClean="0">
                <a:solidFill>
                  <a:sysClr val="windowText" lastClr="000000"/>
                </a:solidFill>
                <a:latin typeface="Calibri"/>
                <a:sym typeface="Calibri"/>
              </a:rPr>
              <a:t> </a:t>
            </a:r>
            <a:endParaRPr lang="ru-RU" sz="1400" i="1" kern="0" dirty="0" smtClean="0">
              <a:solidFill>
                <a:sysClr val="windowText" lastClr="000000"/>
              </a:solidFill>
              <a:latin typeface="Calibri"/>
              <a:sym typeface="Calibri"/>
            </a:endParaRPr>
          </a:p>
        </p:txBody>
      </p:sp>
      <p:pic>
        <p:nvPicPr>
          <p:cNvPr id="17410" name="Picture 2" descr="http://st.depositphotos.com/1027309/1371/v/950/depositphotos_13714221-blood-pressu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5989" y="4048777"/>
            <a:ext cx="2344270" cy="23442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1895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644" y="1194493"/>
            <a:ext cx="5941380" cy="513283"/>
          </a:xfrm>
        </p:spPr>
        <p:txBody>
          <a:bodyPr>
            <a:normAutofit/>
          </a:bodyPr>
          <a:lstStyle/>
          <a:p>
            <a:r>
              <a:rPr lang="ru-RU" altLang="ru-RU" sz="28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«Закон Паршина»</a:t>
            </a:r>
            <a:endParaRPr lang="ru-RU" altLang="ru-RU" sz="2800" b="1" kern="1200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582007" y="1737179"/>
            <a:ext cx="7418342" cy="2458304"/>
          </a:xfrm>
        </p:spPr>
        <p:txBody>
          <a:bodyPr rtlCol="0">
            <a:normAutofit/>
          </a:bodyPr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«Как только вы начинаете оценивать какой-то содержательный процесс по формальному показателю, так довольно быстро целью процесса становится не та содержательная деятельность, которую вы оцениваете, а стремление любой ценой увеличить этот показатель»</a:t>
            </a:r>
          </a:p>
          <a:p>
            <a:pPr marL="0" indent="0" algn="r">
              <a:buNone/>
              <a:defRPr/>
            </a:pPr>
            <a:r>
              <a:rPr lang="ru-RU" altLang="ru-RU" sz="2200" i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Академик </a:t>
            </a:r>
            <a:r>
              <a:rPr lang="ru-RU" altLang="ru-RU" sz="22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РАН Алексей Николаевич Паршин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82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4093" y="6471197"/>
            <a:ext cx="6816259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spcBef>
                <a:spcPts val="964"/>
              </a:spcBef>
              <a:buSzPct val="100000"/>
              <a:defRPr/>
            </a:pPr>
            <a:r>
              <a:rPr lang="en-GB" sz="1200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  <a:hlinkClick r:id="rId5"/>
              </a:rPr>
              <a:t>http://www.gazeta.ru/science/2013/11/11_a_5745593.shtml</a:t>
            </a:r>
            <a:r>
              <a:rPr lang="ru-RU" sz="1200" kern="0" dirty="0" smtClean="0">
                <a:solidFill>
                  <a:sysClr val="windowText" lastClr="000000"/>
                </a:solidFill>
                <a:latin typeface="Calibri Light" pitchFamily="34" charset="0"/>
                <a:sym typeface="Calibri"/>
              </a:rPr>
              <a:t> </a:t>
            </a:r>
            <a:endParaRPr lang="ru-RU" sz="1200" kern="0" dirty="0">
              <a:solidFill>
                <a:sysClr val="windowText" lastClr="000000"/>
              </a:solidFill>
              <a:latin typeface="Calibri Light" pitchFamily="34" charset="0"/>
              <a:sym typeface="Calibri"/>
            </a:endParaRPr>
          </a:p>
        </p:txBody>
      </p:sp>
      <p:pic>
        <p:nvPicPr>
          <p:cNvPr id="16386" name="Picture 2" descr="https://www.cdxlife.com/wp-content/uploads/bigstock-Drinking-water-is-poured-from-263626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5659" y="4053675"/>
            <a:ext cx="3838220" cy="2293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977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2388" y="4896048"/>
            <a:ext cx="8861612" cy="1961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645" y="1145144"/>
            <a:ext cx="7951134" cy="845021"/>
          </a:xfrm>
        </p:spPr>
        <p:txBody>
          <a:bodyPr>
            <a:normAutofit fontScale="90000"/>
          </a:bodyPr>
          <a:lstStyle/>
          <a:p>
            <a:pPr defTabSz="883817"/>
            <a:r>
              <a:rPr lang="ru-RU" altLang="ru-RU" sz="28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Какие компетенции нужны для проведения индикаторной оценки</a:t>
            </a:r>
            <a:endParaRPr lang="ru-RU" altLang="ru-RU" sz="28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824" y="2070284"/>
            <a:ext cx="8222423" cy="3577482"/>
          </a:xfrm>
        </p:spPr>
        <p:txBody>
          <a:bodyPr>
            <a:noAutofit/>
          </a:bodyPr>
          <a:lstStyle/>
          <a:p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Глубокие знания и опыт работы в определенной предметной области</a:t>
            </a:r>
          </a:p>
          <a:p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Знание принципов и последовательности построения системы индикаторной оценки</a:t>
            </a:r>
          </a:p>
          <a:p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Умение разрабатывать и описывать индикаторы </a:t>
            </a:r>
          </a:p>
          <a:p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Умение внедрять новые организационные системы (подготовка документации, определение необходимых ресурсов, решение технических вопросов, работа с персоналом)</a:t>
            </a:r>
          </a:p>
          <a:p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Понимание ограничений индикаторной оценки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83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90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549" y="1103017"/>
            <a:ext cx="7384001" cy="927490"/>
          </a:xfrm>
        </p:spPr>
        <p:txBody>
          <a:bodyPr>
            <a:noAutofit/>
          </a:bodyPr>
          <a:lstStyle/>
          <a:p>
            <a:r>
              <a:rPr lang="ru-RU" altLang="ru-RU" sz="25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Ключевые факторы, определяющие успешное проведение индикаторной оценки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5946" y="2037036"/>
            <a:ext cx="6503077" cy="2185342"/>
          </a:xfrm>
        </p:spPr>
        <p:txBody>
          <a:bodyPr>
            <a:normAutofit/>
          </a:bodyPr>
          <a:lstStyle/>
          <a:p>
            <a:pPr marL="200025" indent="-200025"/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Хорошо проработанные индикаторы 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(показатели)</a:t>
            </a:r>
          </a:p>
          <a:p>
            <a:pPr marL="200025" indent="-20002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Наличие системы </a:t>
            </a:r>
          </a:p>
          <a:p>
            <a:pPr marL="200025" indent="-20002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Ресурсное обеспечение </a:t>
            </a:r>
          </a:p>
          <a:p>
            <a:pPr marL="200025" indent="-200025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Контроль качества данных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2B876-DF1C-4664-A94C-6BA3FF762315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4338" name="Picture 2" descr="http://bambinostory.cdn.kinsta.com/wp-content/uploads/2013/09/pervyj-den-rozhdeniya_1.jpg"/>
          <p:cNvPicPr>
            <a:picLocks noChangeAspect="1" noChangeArrowheads="1"/>
          </p:cNvPicPr>
          <p:nvPr/>
        </p:nvPicPr>
        <p:blipFill>
          <a:blip r:embed="rId5" cstate="print"/>
          <a:srcRect t="6730" b="25975"/>
          <a:stretch>
            <a:fillRect/>
          </a:stretch>
        </p:blipFill>
        <p:spPr bwMode="auto">
          <a:xfrm>
            <a:off x="1627095" y="4168496"/>
            <a:ext cx="5635251" cy="2528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7141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Заголовок 1"/>
          <p:cNvSpPr>
            <a:spLocks noGrp="1"/>
          </p:cNvSpPr>
          <p:nvPr>
            <p:ph type="title"/>
          </p:nvPr>
        </p:nvSpPr>
        <p:spPr>
          <a:xfrm>
            <a:off x="451678" y="2789930"/>
            <a:ext cx="2345311" cy="1687939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L="195579" marR="140019" algn="ctr" defTabSz="1041215">
              <a:defRPr/>
            </a:pPr>
            <a:r>
              <a:rPr lang="ru-RU" sz="2400" b="1" dirty="0">
                <a:solidFill>
                  <a:srgbClr val="FFFFFF"/>
                </a:solidFill>
                <a:sym typeface="Calibri"/>
              </a:rPr>
              <a:t>Эмпирическая </a:t>
            </a:r>
            <a:r>
              <a:rPr lang="en-US" sz="2400" b="1" dirty="0">
                <a:solidFill>
                  <a:srgbClr val="FFFFFF"/>
                </a:solidFill>
                <a:sym typeface="Calibri"/>
              </a:rPr>
              <a:t/>
            </a:r>
            <a:br>
              <a:rPr lang="en-US" sz="2400" b="1" dirty="0">
                <a:solidFill>
                  <a:srgbClr val="FFFFFF"/>
                </a:solidFill>
                <a:sym typeface="Calibri"/>
              </a:rPr>
            </a:br>
            <a:r>
              <a:rPr lang="ru-RU" sz="2400" b="1" dirty="0">
                <a:solidFill>
                  <a:srgbClr val="FFFFFF"/>
                </a:solidFill>
                <a:sym typeface="Calibri"/>
              </a:rPr>
              <a:t>оценка</a:t>
            </a:r>
            <a:endParaRPr lang="en-US" sz="2400" b="1" dirty="0">
              <a:solidFill>
                <a:srgbClr val="FFFFFF"/>
              </a:solidFill>
              <a:sym typeface="Calibri"/>
            </a:endParaRPr>
          </a:p>
        </p:txBody>
      </p:sp>
      <p:sp>
        <p:nvSpPr>
          <p:cNvPr id="57347" name="Номер слайда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fld id="{21AC251E-1435-44D6-AC31-455E288BC3A4}" type="slidenum">
              <a:rPr lang="ru-RU" smtClean="0">
                <a:solidFill>
                  <a:srgbClr val="00B050"/>
                </a:solidFill>
                <a:latin typeface="+mn-lt"/>
              </a:rPr>
              <a:pPr eaLnBrk="1" hangingPunct="1">
                <a:defRPr/>
              </a:pPr>
              <a:t>85</a:t>
            </a:fld>
            <a:endParaRPr lang="ru-RU" dirty="0" smtClean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932" y="1305626"/>
            <a:ext cx="3995633" cy="253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54039" y="3993255"/>
            <a:ext cx="41301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Вынесение суждения на основе систематически собранных эмпирических</a:t>
            </a:r>
            <a:r>
              <a:rPr lang="ru-RU" altLang="ru-RU" sz="2200" dirty="0">
                <a:solidFill>
                  <a:srgbClr val="C00000"/>
                </a:solidFill>
                <a:latin typeface="Calibri Light"/>
                <a:ea typeface="Calibri Light"/>
                <a:cs typeface="Calibri Light"/>
                <a:sym typeface="Calibri"/>
              </a:rPr>
              <a:t>*</a:t>
            </a:r>
            <a:r>
              <a:rPr lang="ru-RU" altLang="ru-RU" sz="2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 данных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41899" y="5864060"/>
            <a:ext cx="76935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C00000"/>
                </a:solidFill>
                <a:latin typeface="Calibri Light" pitchFamily="34" charset="0"/>
              </a:rPr>
              <a:t>*</a:t>
            </a:r>
            <a:r>
              <a:rPr lang="ru-RU" altLang="ru-RU" sz="1400" b="1" dirty="0">
                <a:latin typeface="Calibri Light" pitchFamily="34" charset="0"/>
              </a:rPr>
              <a:t>(от греч. </a:t>
            </a:r>
            <a:r>
              <a:rPr lang="ru-RU" altLang="ru-RU" sz="1400" b="1" dirty="0" err="1">
                <a:latin typeface="Calibri Light" pitchFamily="34" charset="0"/>
              </a:rPr>
              <a:t>empeiria</a:t>
            </a:r>
            <a:r>
              <a:rPr lang="ru-RU" altLang="ru-RU" sz="1400" b="1" dirty="0">
                <a:latin typeface="Calibri Light" pitchFamily="34" charset="0"/>
              </a:rPr>
              <a:t> - опыт) </a:t>
            </a:r>
            <a:r>
              <a:rPr lang="ru-RU" altLang="ru-RU" sz="1400" dirty="0">
                <a:latin typeface="Calibri Light" pitchFamily="34" charset="0"/>
              </a:rPr>
              <a:t>- установление и обобщение социальных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Calibri Light" pitchFamily="34" charset="0"/>
              </a:rPr>
              <a:t>фактов посредством прямой или косвенной регистрации свершившихся событий, характерных для изучаемых социальных явлений, объектов и процессов. </a:t>
            </a:r>
            <a:endParaRPr lang="en-US" altLang="ru-RU" sz="1400" dirty="0">
              <a:latin typeface="Calibri Light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75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21" y="1223112"/>
            <a:ext cx="7886700" cy="699818"/>
          </a:xfrm>
        </p:spPr>
        <p:txBody>
          <a:bodyPr>
            <a:normAutofit/>
          </a:bodyPr>
          <a:lstStyle/>
          <a:p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Определение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21" y="1755297"/>
            <a:ext cx="7886700" cy="2641892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«Оценка программы (эмпирическая - АК) – это систематический сбор информации о деятельности в рамках программы, ее характеристиках  и результатах, который проводится для того, чтобы вынести суждение о программе, повысить эффективность программы и/или разработать планы на будущее» </a:t>
            </a:r>
          </a:p>
          <a:p>
            <a:pPr marL="0" indent="0" algn="r">
              <a:lnSpc>
                <a:spcPct val="115000"/>
              </a:lnSpc>
              <a:buNone/>
            </a:pPr>
            <a:r>
              <a:rPr lang="ru-RU" altLang="ru-RU" sz="22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(М.К</a:t>
            </a:r>
            <a:r>
              <a:rPr lang="ru-RU" altLang="ru-RU" sz="2200" i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 </a:t>
            </a:r>
            <a:r>
              <a:rPr lang="ru-RU" altLang="ru-RU" sz="2200" i="1" kern="1200" dirty="0" err="1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Пэттон</a:t>
            </a:r>
            <a:r>
              <a:rPr lang="ru-RU" altLang="ru-RU" sz="2200" i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, 1997) </a:t>
            </a:r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86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561" y="3841937"/>
            <a:ext cx="4187358" cy="278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5916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521" y="1265819"/>
            <a:ext cx="7886700" cy="562982"/>
          </a:xfrm>
        </p:spPr>
        <p:txBody>
          <a:bodyPr>
            <a:normAutofit/>
          </a:bodyPr>
          <a:lstStyle/>
          <a:p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Оценка и жизненный цикл программы (проекта)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521" y="1818095"/>
            <a:ext cx="7886700" cy="1476435"/>
          </a:xfrm>
        </p:spPr>
        <p:txBody>
          <a:bodyPr>
            <a:normAutofit/>
          </a:bodyPr>
          <a:lstStyle/>
          <a:p>
            <a:pPr marL="355600" indent="-355600">
              <a:spcBef>
                <a:spcPts val="0"/>
              </a:spcBef>
              <a:spcAft>
                <a:spcPts val="1200"/>
              </a:spcAft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Оценка ситуации (оценка до начала программы)</a:t>
            </a:r>
          </a:p>
          <a:p>
            <a:pPr marL="355600" indent="-355600">
              <a:spcBef>
                <a:spcPts val="0"/>
              </a:spcBef>
              <a:spcAft>
                <a:spcPts val="1200"/>
              </a:spcAft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Промежуточная оценка (оценка в ходе программы)</a:t>
            </a:r>
          </a:p>
          <a:p>
            <a:pPr marL="355600" indent="-355600">
              <a:spcBef>
                <a:spcPts val="0"/>
              </a:spcBef>
              <a:spcAft>
                <a:spcPts val="1200"/>
              </a:spcAft>
            </a:pPr>
            <a:r>
              <a:rPr lang="ru-RU" altLang="ru-RU" sz="22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Итоговая оценка (оценка по завершении программы)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87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3988" y="3346171"/>
            <a:ext cx="4926387" cy="329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85460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717" y="1021978"/>
            <a:ext cx="6952129" cy="551329"/>
          </a:xfrm>
        </p:spPr>
        <p:txBody>
          <a:bodyPr>
            <a:normAutofit/>
          </a:bodyPr>
          <a:lstStyle/>
          <a:p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Цикл проведения эмпирической оценки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4877471"/>
              </p:ext>
            </p:extLst>
          </p:nvPr>
        </p:nvGraphicFramePr>
        <p:xfrm>
          <a:off x="1091954" y="1569051"/>
          <a:ext cx="7892248" cy="506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88</a:t>
            </a:fld>
            <a:endParaRPr lang="ru-RU"/>
          </a:p>
        </p:txBody>
      </p:sp>
      <p:sp>
        <p:nvSpPr>
          <p:cNvPr id="6" name="Выноска-облако 5"/>
          <p:cNvSpPr/>
          <p:nvPr/>
        </p:nvSpPr>
        <p:spPr>
          <a:xfrm>
            <a:off x="6738151" y="1636286"/>
            <a:ext cx="1677880" cy="80171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latin typeface="Calibri Light" pitchFamily="34" charset="0"/>
              </a:rPr>
              <a:t>Потребность в информации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136" y="2477915"/>
            <a:ext cx="1209524" cy="1390476"/>
          </a:xfrm>
          <a:prstGeom prst="rect">
            <a:avLst/>
          </a:prstGeom>
        </p:spPr>
      </p:pic>
      <p:sp>
        <p:nvSpPr>
          <p:cNvPr id="8" name="Стрелка вправо 7"/>
          <p:cNvSpPr/>
          <p:nvPr/>
        </p:nvSpPr>
        <p:spPr>
          <a:xfrm rot="10800000">
            <a:off x="4154749" y="1902412"/>
            <a:ext cx="2337047" cy="269455"/>
          </a:xfrm>
          <a:prstGeom prst="rightArrow">
            <a:avLst/>
          </a:prstGeom>
          <a:solidFill>
            <a:srgbClr val="C4D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Стрелка вправо 8"/>
          <p:cNvSpPr/>
          <p:nvPr/>
        </p:nvSpPr>
        <p:spPr>
          <a:xfrm rot="17519218">
            <a:off x="7024396" y="4319751"/>
            <a:ext cx="1155320" cy="269455"/>
          </a:xfrm>
          <a:prstGeom prst="rightArrow">
            <a:avLst/>
          </a:prstGeom>
          <a:solidFill>
            <a:srgbClr val="C4D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3" name="Группа 12"/>
          <p:cNvGrpSpPr/>
          <p:nvPr/>
        </p:nvGrpSpPr>
        <p:grpSpPr>
          <a:xfrm>
            <a:off x="7490534" y="3204554"/>
            <a:ext cx="1258410" cy="581961"/>
            <a:chOff x="4918481" y="4224705"/>
            <a:chExt cx="1550717" cy="775948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4918481" y="4224705"/>
              <a:ext cx="1550717" cy="775948"/>
            </a:xfrm>
            <a:prstGeom prst="roundRect">
              <a:avLst>
                <a:gd name="adj" fmla="val 1667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956366" y="4262590"/>
              <a:ext cx="1474947" cy="700178"/>
            </a:xfrm>
            <a:prstGeom prst="rect">
              <a:avLst/>
            </a:prstGeom>
            <a:solidFill>
              <a:srgbClr val="4FBFD5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chemeClr val="bg1"/>
                  </a:solidFill>
                  <a:latin typeface="Calibri Light" pitchFamily="34" charset="0"/>
                </a:rPr>
                <a:t>Использование результатов</a:t>
              </a:r>
            </a:p>
          </p:txBody>
        </p:sp>
      </p:grpSp>
      <p:cxnSp>
        <p:nvCxnSpPr>
          <p:cNvPr id="17" name="Прямая со стрелкой 16"/>
          <p:cNvCxnSpPr/>
          <p:nvPr/>
        </p:nvCxnSpPr>
        <p:spPr>
          <a:xfrm>
            <a:off x="7872109" y="2550072"/>
            <a:ext cx="299126" cy="5521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69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08926"/>
            <a:ext cx="7886700" cy="794044"/>
          </a:xfrm>
        </p:spPr>
        <p:txBody>
          <a:bodyPr>
            <a:normAutofit/>
          </a:bodyPr>
          <a:lstStyle/>
          <a:p>
            <a:r>
              <a:rPr lang="ru-RU" altLang="ru-RU" sz="25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Сферы компетенций для практического осуществления </a:t>
            </a:r>
            <a:r>
              <a:rPr lang="ru-RU" altLang="ru-RU" sz="2500" b="1" i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эмпирической </a:t>
            </a:r>
            <a:r>
              <a:rPr lang="ru-RU" altLang="ru-RU" sz="25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оценки </a:t>
            </a:r>
            <a:r>
              <a:rPr lang="ru-RU" altLang="ru-RU" sz="2500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ru-RU" altLang="ru-RU" sz="2500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в Канаде)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862" y="1943777"/>
            <a:ext cx="78867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altLang="ru-RU" sz="2000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Рефлексивная</a:t>
            </a: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компетенции, относящиеся к фундаментальным нормам и ценностям в сфере оценки, а также осознанию уровня собственной экспертизы и потребностей в профессиональном росте.</a:t>
            </a:r>
            <a:endParaRPr lang="ru-RU" altLang="ru-RU" sz="20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ru-RU" altLang="ru-RU" sz="2000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Техническая</a:t>
            </a: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компетенции, относящиеся к специфическим аспектам оценки: планирование, сбор данных, анализ данных, подготовка отчета.  </a:t>
            </a:r>
          </a:p>
          <a:p>
            <a:pPr marL="0" indent="0">
              <a:buNone/>
            </a:pPr>
            <a:r>
              <a:rPr lang="ru-RU" altLang="ru-RU" sz="2000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Ситуативная</a:t>
            </a: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компетенции, относящиеся к оценочному мышлению, применяемому для анализа и учета специфических для каждой оценки интересов, проблем и обстоятельств. </a:t>
            </a:r>
          </a:p>
          <a:p>
            <a:pPr marL="0" indent="0">
              <a:buNone/>
            </a:pPr>
            <a:r>
              <a:rPr lang="ru-RU" altLang="ru-RU" sz="2000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Управленческая</a:t>
            </a: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компетенции, относящиеся к процессу управления проектом/оценкой (бюджетирование, ресурсное обеспечение, руководство). </a:t>
            </a:r>
          </a:p>
          <a:p>
            <a:pPr marL="0" indent="0">
              <a:buNone/>
            </a:pPr>
            <a:r>
              <a:rPr lang="ru-RU" altLang="ru-RU" sz="2000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Межличностная</a:t>
            </a:r>
            <a:r>
              <a:rPr lang="ru-RU" altLang="ru-RU" sz="20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– компетенции относящиеся к коммуникации, переговорам, разрешению конфликтов, сотрудничеству.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D11F6B-8BBD-4EC0-A666-10C802DFC2F6}" type="slidenum">
              <a:rPr lang="ru-RU" smtClean="0"/>
              <a:pPr/>
              <a:t>89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60175" y="6471192"/>
            <a:ext cx="70777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Calibri Light" pitchFamily="34" charset="0"/>
                <a:hlinkClick r:id="rId4"/>
              </a:rPr>
              <a:t>http://www.evaluationcanada.ca/site.cgi?s=H&amp;_lang=en</a:t>
            </a:r>
            <a:r>
              <a:rPr lang="en-GB" sz="1200" dirty="0">
                <a:latin typeface="Calibri Light" pitchFamily="34" charset="0"/>
              </a:rPr>
              <a:t>  </a:t>
            </a:r>
            <a:r>
              <a:rPr lang="en-GB" sz="1200" dirty="0" err="1">
                <a:latin typeface="Calibri Light" pitchFamily="34" charset="0"/>
              </a:rPr>
              <a:t>Canaduan</a:t>
            </a:r>
            <a:r>
              <a:rPr lang="en-GB" sz="1200" dirty="0">
                <a:latin typeface="Calibri Light" pitchFamily="34" charset="0"/>
              </a:rPr>
              <a:t> Evaluation Society </a:t>
            </a:r>
            <a:endParaRPr lang="ru-RU" sz="1200" dirty="0">
              <a:latin typeface="Calibri Light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62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0-tub-ru.yandex.net/i?id=ff931ca6c89f983b0081649aa01d798d&amp;n=33&amp;h=215&amp;w=2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93" y="2892972"/>
            <a:ext cx="3240854" cy="324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19351"/>
            <a:ext cx="7886700" cy="6936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Стадии жизненного цикла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884" y="1780924"/>
            <a:ext cx="6048047" cy="4288800"/>
          </a:xfrm>
        </p:spPr>
        <p:txBody>
          <a:bodyPr>
            <a:noAutofit/>
          </a:bodyPr>
          <a:lstStyle/>
          <a:p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Инициация проекта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 — действия, необходимые для принятия решения о начале планирования проекта. </a:t>
            </a:r>
          </a:p>
          <a:p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Планирование проекта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 — действия, необходимые для уточнения целей проекта и составления плана для наилучшего их достижения и утверждения этих материалов с заказчиком проекта.</a:t>
            </a:r>
          </a:p>
          <a:p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Исполнение работ проекта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 — каким образом осуществляется управление исполнением работ по  утвержденному плану проекта.  </a:t>
            </a:r>
          </a:p>
          <a:p>
            <a:r>
              <a:rPr lang="ru-RU" sz="20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Закрытие проекта</a:t>
            </a:r>
            <a:r>
              <a:rPr lang="ru-RU" sz="20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 — как проходит процедура признания проекта закрытым.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Shape 76"/>
          <p:cNvSpPr/>
          <p:nvPr/>
        </p:nvSpPr>
        <p:spPr>
          <a:xfrm>
            <a:off x="3995936" y="310273"/>
            <a:ext cx="504168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2200" b="0"/>
            </a:lvl1pPr>
          </a:lstStyle>
          <a:p>
            <a:pPr lvl="0" algn="r">
              <a:defRPr sz="1800"/>
            </a:pP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Сессия 1.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38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eachkidslifeskills.com/wp-content/uploads/2014/07/bigstock-Little-Boy-Flexing-Biceps-78529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3918" y="4065129"/>
            <a:ext cx="3927474" cy="27928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63594"/>
            <a:ext cx="7886700" cy="624865"/>
          </a:xfrm>
        </p:spPr>
        <p:txBody>
          <a:bodyPr>
            <a:normAutofit/>
          </a:bodyPr>
          <a:lstStyle/>
          <a:p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Некоторые ограничения эмпирической оценки 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414" y="1743026"/>
            <a:ext cx="7886700" cy="2613822"/>
          </a:xfrm>
        </p:spPr>
        <p:txBody>
          <a:bodyPr>
            <a:noAutofit/>
          </a:bodyPr>
          <a:lstStyle/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Требует времени и ресурсов</a:t>
            </a:r>
          </a:p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Требует специально подготовленных людей </a:t>
            </a:r>
          </a:p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(Иногда) требует сочетания экспертизы в предметной области и знаний и навыков в сфере эмпирической оценки</a:t>
            </a:r>
          </a:p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Требует определенной готовности заказчиков (пользователей), а не только исполнителей оценки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02419-981B-4A52-B5AF-82A8977F66A9}" type="slidenum">
              <a:rPr lang="ru-RU" smtClean="0"/>
              <a:pPr/>
              <a:t>90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76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724" y="1507731"/>
            <a:ext cx="2563075" cy="2400287"/>
          </a:xfrm>
          <a:prstGeom prst="roundRect">
            <a:avLst/>
          </a:prstGeom>
          <a:solidFill>
            <a:srgbClr val="5EA4CF"/>
          </a:solidFill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marL="195579" marR="140019" algn="ctr" defTabSz="1041215"/>
            <a:r>
              <a:rPr lang="ru-RU" sz="2000" b="1" dirty="0">
                <a:solidFill>
                  <a:srgbClr val="FFFFFF"/>
                </a:solidFill>
                <a:sym typeface="Calibri"/>
              </a:rPr>
              <a:t>Ключевые факторы, определяющие успешное проведение эмпирической оценки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6137" y="1373260"/>
            <a:ext cx="5948418" cy="2795328"/>
          </a:xfrm>
        </p:spPr>
        <p:txBody>
          <a:bodyPr>
            <a:normAutofit/>
          </a:bodyPr>
          <a:lstStyle/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Грамотная постановка задачи (хорошие вопросы) </a:t>
            </a:r>
          </a:p>
          <a:p>
            <a:pPr marL="204788" indent="-204788"/>
            <a:r>
              <a:rPr lang="ru-RU" altLang="ru-RU" sz="2400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Качественный дизайн оценки </a:t>
            </a:r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(правильный выбор методов сбора и анализа данных)</a:t>
            </a:r>
          </a:p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Правильный выбор специалистов для проведения оценки</a:t>
            </a:r>
          </a:p>
          <a:p>
            <a:pPr marL="204788" indent="-204788"/>
            <a:r>
              <a:rPr lang="ru-RU" altLang="ru-RU" sz="24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Время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72B876-DF1C-4664-A94C-6BA3FF762315}" type="slidenum">
              <a:rPr lang="ru-RU" smtClean="0"/>
              <a:pPr>
                <a:defRPr/>
              </a:pPr>
              <a:t>91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pic>
        <p:nvPicPr>
          <p:cNvPr id="6146" name="Picture 2" descr="http://www.zpnetwork.org.ua/wp-content/uploads/2013/04/60770854-1024x576.jpg"/>
          <p:cNvPicPr>
            <a:picLocks noChangeAspect="1" noChangeArrowheads="1"/>
          </p:cNvPicPr>
          <p:nvPr/>
        </p:nvPicPr>
        <p:blipFill>
          <a:blip r:embed="rId5" cstate="print"/>
          <a:srcRect t="5939" b="8117"/>
          <a:stretch>
            <a:fillRect/>
          </a:stretch>
        </p:blipFill>
        <p:spPr bwMode="auto">
          <a:xfrm>
            <a:off x="1896034" y="4186876"/>
            <a:ext cx="5163671" cy="2496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6522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326" y="2708830"/>
            <a:ext cx="7886700" cy="1325563"/>
          </a:xfrm>
        </p:spPr>
        <p:txBody>
          <a:bodyPr>
            <a:normAutofit/>
          </a:bodyPr>
          <a:lstStyle/>
          <a:p>
            <a:pPr algn="ctr" defTabSz="914400" rtl="0">
              <a:spcBef>
                <a:spcPct val="0"/>
              </a:spcBef>
            </a:pPr>
            <a:r>
              <a:rPr lang="ru-RU" altLang="ru-RU" sz="4400" b="1" kern="1200" dirty="0" smtClean="0">
                <a:solidFill>
                  <a:srgbClr val="5EA4CF"/>
                </a:solidFill>
                <a:latin typeface="Calibri"/>
                <a:ea typeface="Calibri"/>
                <a:cs typeface="Calibri"/>
              </a:rPr>
              <a:t>Завершение проекта</a:t>
            </a:r>
            <a:endParaRPr lang="ru-RU" altLang="ru-RU" sz="4400" b="1" kern="1200" dirty="0">
              <a:solidFill>
                <a:srgbClr val="5EA4C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92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3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756" y="1129684"/>
            <a:ext cx="7886700" cy="524305"/>
          </a:xfrm>
        </p:spPr>
        <p:txBody>
          <a:bodyPr>
            <a:normAutofit/>
          </a:bodyPr>
          <a:lstStyle/>
          <a:p>
            <a:r>
              <a:rPr lang="ru-RU" altLang="ru-RU" sz="2500" b="1" dirty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Основанием для окончания проекта являются</a:t>
            </a:r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202" y="1528004"/>
            <a:ext cx="8273303" cy="4334914"/>
          </a:xfrm>
        </p:spPr>
        <p:txBody>
          <a:bodyPr>
            <a:noAutofit/>
          </a:bodyPr>
          <a:lstStyle/>
          <a:p>
            <a:pPr lvl="0"/>
            <a:r>
              <a:rPr lang="ru-RU" altLang="ru-RU" sz="18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официальное </a:t>
            </a:r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завершение работ по контрактам с поставщиками, производителями, заказчиками и другими бюджетниками.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официальное завершение заданий, выполняемых членами рабочей группы проекта;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приемка работы по проекту и конечных продуктов заказчиком;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обеспечение получения всех конечных результатов в установленные сроки, в рамках бюджета и в соответствии с требованиями к проекту;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надлежащее документирование проекта и предоставление базовой информации для облегчения процесса взаимодействия сотрудников или внесения изменений, которые могут потребоваться в будущем; 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выпуск и визирование окончательного отчета или отчета о состоянии проекта, которое показывает, что ожидаемые конечные результаты получены;</a:t>
            </a:r>
          </a:p>
          <a:p>
            <a:pPr lvl="0"/>
            <a:r>
              <a:rPr lang="ru-RU" altLang="ru-RU" sz="1800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прекращение всех работ по проекту как внутри организации, так и за ее пределами</a:t>
            </a:r>
            <a:r>
              <a:rPr lang="ru-RU" altLang="ru-RU" sz="1800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ru-RU" altLang="ru-RU" sz="1800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93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618565" y="5929988"/>
            <a:ext cx="8041342" cy="715089"/>
          </a:xfrm>
          <a:prstGeom prst="roundRect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defTabSz="883817">
              <a:lnSpc>
                <a:spcPct val="90000"/>
              </a:lnSpc>
              <a:spcBef>
                <a:spcPts val="964"/>
              </a:spcBef>
              <a:buSzPct val="100000"/>
            </a:pPr>
            <a:r>
              <a:rPr lang="ru-RU" altLang="ru-RU" sz="2000" b="1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  <a:sym typeface="Calibri"/>
              </a:rPr>
              <a:t>Результаты проведения проверки после реализации проекта могут быть представлены в окончательном отчете.</a:t>
            </a:r>
            <a:endParaRPr lang="ru-RU" altLang="ru-RU" sz="2000" b="1" dirty="0">
              <a:solidFill>
                <a:srgbClr val="535353"/>
              </a:solidFill>
              <a:latin typeface="Calibri Light"/>
              <a:ea typeface="Calibri Light"/>
              <a:cs typeface="Calibri Light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103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29553" y="1047974"/>
            <a:ext cx="7624481" cy="58100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742035" y="6482897"/>
            <a:ext cx="2057400" cy="365125"/>
          </a:xfrm>
        </p:spPr>
        <p:txBody>
          <a:bodyPr/>
          <a:lstStyle/>
          <a:p>
            <a:fld id="{907B531C-46E3-4886-B3C1-B4F1D823D5A5}" type="slidenum">
              <a:rPr lang="ru-RU" smtClean="0"/>
              <a:pPr/>
              <a:t>94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81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ostav.ru/articles/rus/2011/28.11/news/images/k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257799" y="3556821"/>
            <a:ext cx="3886199" cy="330117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332" y="1108953"/>
            <a:ext cx="7886700" cy="450906"/>
          </a:xfrm>
        </p:spPr>
        <p:txBody>
          <a:bodyPr>
            <a:normAutofit/>
          </a:bodyPr>
          <a:lstStyle/>
          <a:p>
            <a:r>
              <a:rPr lang="ru-RU" altLang="ru-RU" sz="2500" b="1" dirty="0" smtClean="0">
                <a:solidFill>
                  <a:srgbClr val="5EA4CF"/>
                </a:solidFill>
                <a:latin typeface="Calibri"/>
                <a:ea typeface="Calibri"/>
                <a:cs typeface="Calibri"/>
                <a:sym typeface="Calibri"/>
              </a:rPr>
              <a:t>Обзор книг </a:t>
            </a:r>
            <a:endParaRPr lang="ru-RU" altLang="ru-RU" sz="2500" b="1" dirty="0">
              <a:solidFill>
                <a:srgbClr val="5EA4C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203" y="1593984"/>
            <a:ext cx="6915150" cy="4779922"/>
          </a:xfrm>
        </p:spPr>
        <p:txBody>
          <a:bodyPr>
            <a:normAutofit fontScale="92500" lnSpcReduction="10000"/>
          </a:bodyPr>
          <a:lstStyle/>
          <a:p>
            <a:r>
              <a:rPr lang="ru-RU" altLang="ru-RU" b="1" kern="1200" dirty="0" err="1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Вайс</a:t>
            </a:r>
            <a:r>
              <a:rPr lang="ru-RU" altLang="ru-RU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Д., Высокий Р. 5 стадий управления проектом</a:t>
            </a:r>
            <a:r>
              <a:rPr lang="ru-RU" altLang="ru-RU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</a:t>
            </a:r>
            <a:endParaRPr lang="en-US" altLang="ru-RU" b="1" kern="1200" dirty="0" smtClean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ru-RU" altLang="ru-RU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Милошевич </a:t>
            </a:r>
            <a:r>
              <a:rPr lang="ru-RU" altLang="ru-RU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Д. </a:t>
            </a:r>
            <a:r>
              <a:rPr lang="ru-RU" altLang="ru-RU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Набор </a:t>
            </a:r>
            <a:r>
              <a:rPr lang="ru-RU" altLang="ru-RU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инструментов для управления </a:t>
            </a:r>
            <a:r>
              <a:rPr lang="ru-RU" altLang="ru-RU" b="1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проектами.</a:t>
            </a:r>
            <a:endParaRPr lang="ru-RU" altLang="ru-RU" b="1" kern="1200" dirty="0">
              <a:solidFill>
                <a:srgbClr val="535353"/>
              </a:solidFill>
              <a:latin typeface="Calibri Light"/>
              <a:ea typeface="Calibri Light"/>
              <a:cs typeface="Calibri Light"/>
            </a:endParaRPr>
          </a:p>
          <a:p>
            <a:r>
              <a:rPr lang="ru-RU" altLang="ru-RU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Оценка программ: методология и практика.</a:t>
            </a:r>
          </a:p>
          <a:p>
            <a:r>
              <a:rPr lang="ru-RU" altLang="ru-RU" b="1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Теория изменений: руководство по применению.</a:t>
            </a:r>
          </a:p>
          <a:p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Богданов</a:t>
            </a:r>
            <a:r>
              <a:rPr lang="ru-RU" altLang="ru-RU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, В. В.  Управление проектами. Корпоративная система — шаг за шагом.</a:t>
            </a:r>
          </a:p>
          <a:p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Локк Д. Основы управления проектами.</a:t>
            </a:r>
          </a:p>
          <a:p>
            <a:r>
              <a:rPr lang="ru-RU" altLang="ru-RU" kern="1200" dirty="0" err="1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Мазур</a:t>
            </a:r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</a:t>
            </a:r>
            <a:r>
              <a:rPr lang="ru-RU" altLang="ru-RU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И.И., Шапиро В.Д., </a:t>
            </a:r>
            <a:r>
              <a:rPr lang="ru-RU" altLang="ru-RU" kern="1200" dirty="0" err="1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Ольдерогге</a:t>
            </a:r>
            <a:r>
              <a:rPr lang="ru-RU" altLang="ru-RU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 Н.Г. Управление проектами. Учебное пособие для ВУЗов. </a:t>
            </a:r>
          </a:p>
          <a:p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Балашов</a:t>
            </a:r>
            <a:r>
              <a:rPr lang="ru-RU" altLang="ru-RU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, А. И</a:t>
            </a:r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. и др. </a:t>
            </a:r>
            <a:r>
              <a:rPr lang="ru-RU" altLang="ru-RU" kern="1200" dirty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Управление проектами: учебник для </a:t>
            </a:r>
            <a:r>
              <a:rPr lang="ru-RU" altLang="ru-RU" kern="1200" dirty="0" smtClean="0">
                <a:solidFill>
                  <a:srgbClr val="535353"/>
                </a:solidFill>
                <a:latin typeface="Calibri Light"/>
                <a:ea typeface="Calibri Light"/>
                <a:cs typeface="Calibri Light"/>
              </a:rPr>
              <a:t>бакалавров.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B531C-46E3-4886-B3C1-B4F1D823D5A5}" type="slidenum">
              <a:rPr lang="ru-RU" smtClean="0"/>
              <a:pPr/>
              <a:t>95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9549" y="145914"/>
            <a:ext cx="3644241" cy="71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69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035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9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1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3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4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5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6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7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5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6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7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8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8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0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1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2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3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94.xml><?xml version="1.0" encoding="utf-8"?>
<a:themeOverride xmlns:a="http://schemas.openxmlformats.org/drawingml/2006/main">
  <a:clrScheme name="Default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1777</TotalTime>
  <Words>3440</Words>
  <Application>Microsoft Office PowerPoint</Application>
  <PresentationFormat>Экран (4:3)</PresentationFormat>
  <Paragraphs>629</Paragraphs>
  <Slides>96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96</vt:i4>
      </vt:variant>
    </vt:vector>
  </HeadingPairs>
  <TitlesOfParts>
    <vt:vector size="105" baseType="lpstr">
      <vt:lpstr>Arial Unicode MS</vt:lpstr>
      <vt:lpstr>Arial</vt:lpstr>
      <vt:lpstr>Avenir Roman</vt:lpstr>
      <vt:lpstr>Calibri</vt:lpstr>
      <vt:lpstr>Calibri Light</vt:lpstr>
      <vt:lpstr>Courier New</vt:lpstr>
      <vt:lpstr>Symbol</vt:lpstr>
      <vt:lpstr>Тема Office</vt:lpstr>
      <vt:lpstr>Default</vt:lpstr>
      <vt:lpstr>Презентация PowerPoint</vt:lpstr>
      <vt:lpstr>Презентация PowerPoint</vt:lpstr>
      <vt:lpstr>Презентация PowerPoint</vt:lpstr>
      <vt:lpstr>Сущность проектного подхода. Планирование проекта. </vt:lpstr>
      <vt:lpstr>Проект: определение</vt:lpstr>
      <vt:lpstr>Характеристики проекта</vt:lpstr>
      <vt:lpstr>Презентация PowerPoint</vt:lpstr>
      <vt:lpstr>Жизненный цикл проекта</vt:lpstr>
      <vt:lpstr>Стадии жизненного цикла проекта</vt:lpstr>
      <vt:lpstr>Жизненный цикл проекта:  влияние участников и расходы на корректировку </vt:lpstr>
      <vt:lpstr>Что считать проектом? (возможные критерии)</vt:lpstr>
      <vt:lpstr>Основные функции управления (проектом) </vt:lpstr>
      <vt:lpstr>Этапы социального проектирования (разработка проекта)</vt:lpstr>
      <vt:lpstr>Анализ ситуации</vt:lpstr>
      <vt:lpstr>Постановка задачи на проведение анализа ситуации</vt:lpstr>
      <vt:lpstr>Анализ ситуации (Б.Вильямс)</vt:lpstr>
      <vt:lpstr>Презентация PowerPoint</vt:lpstr>
      <vt:lpstr>Аргументированное объяснение того, как и почему действия в рамках проекта приведут к достижению цели проекта.  </vt:lpstr>
      <vt:lpstr>Замысел («теория», логика) проекта</vt:lpstr>
      <vt:lpstr>Замысел (логика проекта)</vt:lpstr>
      <vt:lpstr>Замысел проекта (пример)</vt:lpstr>
      <vt:lpstr>Общий замысел программы</vt:lpstr>
      <vt:lpstr>Дерево целей (-2 +2)</vt:lpstr>
      <vt:lpstr>Особенности формулирования целей социальных проектов</vt:lpstr>
      <vt:lpstr>Пример (отсутствует цель)</vt:lpstr>
      <vt:lpstr>Где возникают проблемы  в связи с чересчур глобальными целями?</vt:lpstr>
      <vt:lpstr>Презентация PowerPoint</vt:lpstr>
      <vt:lpstr>Презентация PowerPoint</vt:lpstr>
      <vt:lpstr>Презентация PowerPoint</vt:lpstr>
      <vt:lpstr>Презентация PowerPoint</vt:lpstr>
      <vt:lpstr>«Роди патриота в день России*»</vt:lpstr>
      <vt:lpstr>Планирование действий  (рабочие задания, время, последовательность)</vt:lpstr>
      <vt:lpstr>Разбиение проекта на рабочие задания</vt:lpstr>
      <vt:lpstr>Этапы разбиения проекта на рабочие задания</vt:lpstr>
      <vt:lpstr>Графическое представление схемы разбиения проекта на рабочие задания  (на примере конференции)</vt:lpstr>
      <vt:lpstr>Презентация PowerPoint</vt:lpstr>
      <vt:lpstr>Определение времени выполнения заданий</vt:lpstr>
      <vt:lpstr>Определение последовательности  выполнения заданий</vt:lpstr>
      <vt:lpstr>Критический путь</vt:lpstr>
      <vt:lpstr>Презентация PowerPoint</vt:lpstr>
      <vt:lpstr>Руководство по управлению проектами  (ЕС, 2004) http://www.europa.eu.int/comm/europeaid/qsm/index_en.htm </vt:lpstr>
      <vt:lpstr>Предлагаемое определение программы </vt:lpstr>
      <vt:lpstr>Соотношение программы и проекта </vt:lpstr>
      <vt:lpstr>Согласование логики проекта с логикой программы</vt:lpstr>
      <vt:lpstr>Реализация проекта</vt:lpstr>
      <vt:lpstr>Презентация PowerPoint</vt:lpstr>
      <vt:lpstr>Требования к руководителю проекта</vt:lpstr>
      <vt:lpstr>Функции проектного менеджмента</vt:lpstr>
      <vt:lpstr>Роль руководителя проекта</vt:lpstr>
      <vt:lpstr>Требования к сотрудникам проекта:</vt:lpstr>
      <vt:lpstr>Привлечение участников проекта  на разных этапах</vt:lpstr>
      <vt:lpstr>Презентация PowerPoint</vt:lpstr>
      <vt:lpstr>Привлечение участников проекта  на разных этапах</vt:lpstr>
      <vt:lpstr>Документация на «пакеты рабочих заданий» должна служить следующим целям:</vt:lpstr>
      <vt:lpstr>Встраивание проекта в деятельность организации (матричная структура)</vt:lpstr>
      <vt:lpstr>Взаимодействие с донором</vt:lpstr>
      <vt:lpstr>Контроль. Оценка. Завершение проекта. </vt:lpstr>
      <vt:lpstr>Контроль в управлении проектом</vt:lpstr>
      <vt:lpstr>Отслеживание состояния проекта</vt:lpstr>
      <vt:lpstr>Обнаружение отклонений от плана</vt:lpstr>
      <vt:lpstr>Принятие корректирующих мер</vt:lpstr>
      <vt:lpstr>Оценка проектов</vt:lpstr>
      <vt:lpstr>Общее определение оценивания проектов  (программ)</vt:lpstr>
      <vt:lpstr>Классификация  видов оценки: на основе чего выносится суждение о программе?</vt:lpstr>
      <vt:lpstr>Экспертная оценка</vt:lpstr>
      <vt:lpstr>Составляющие экспертной оценки</vt:lpstr>
      <vt:lpstr>Как формулировать задание для экспертов?</vt:lpstr>
      <vt:lpstr>Некоторые ограничения экспертной оценки</vt:lpstr>
      <vt:lpstr>Какие компетенции нужны для проведения  экспертной оценки</vt:lpstr>
      <vt:lpstr>Ключевые факторы, определяющие успешное  проведение экспертной оценки</vt:lpstr>
      <vt:lpstr>Индикаторная  оценка</vt:lpstr>
      <vt:lpstr>Индикаторная оценка:  от местности к карте</vt:lpstr>
      <vt:lpstr>Как работает система индикаторной оценки программы</vt:lpstr>
      <vt:lpstr>Индикатор (показатель)</vt:lpstr>
      <vt:lpstr>SMART-индикаторы</vt:lpstr>
      <vt:lpstr>Типы индикаторов: внимание, ошибка!</vt:lpstr>
      <vt:lpstr>Значение любого индикатора </vt:lpstr>
      <vt:lpstr>Индикаторы программы "Патриотическое  воспитание граждан Российской Федерации на 2016-2020 годы" (фрагмент)</vt:lpstr>
      <vt:lpstr>Индикаторы программы «Электронная Россия» (фрагмент)</vt:lpstr>
      <vt:lpstr>Некоторые ограничения индикаторной оценки</vt:lpstr>
      <vt:lpstr>Закон Кэмпбелла</vt:lpstr>
      <vt:lpstr>«Закон Паршина»</vt:lpstr>
      <vt:lpstr>Какие компетенции нужны для проведения индикаторной оценки</vt:lpstr>
      <vt:lpstr>Ключевые факторы, определяющие успешное проведение индикаторной оценки</vt:lpstr>
      <vt:lpstr>Эмпирическая  оценка</vt:lpstr>
      <vt:lpstr>Определение</vt:lpstr>
      <vt:lpstr>Оценка и жизненный цикл программы (проекта)</vt:lpstr>
      <vt:lpstr>Цикл проведения эмпирической оценки</vt:lpstr>
      <vt:lpstr>Сферы компетенций для практического осуществления эмпирической оценки (в Канаде)</vt:lpstr>
      <vt:lpstr>Некоторые ограничения эмпирической оценки </vt:lpstr>
      <vt:lpstr>Ключевые факторы, определяющие успешное проведение эмпирической оценки </vt:lpstr>
      <vt:lpstr>Завершение проекта</vt:lpstr>
      <vt:lpstr>Основанием для окончания проекта являются:</vt:lpstr>
      <vt:lpstr>Презентация PowerPoint</vt:lpstr>
      <vt:lpstr>Обзор книг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Alexey Kuzmin</dc:creator>
  <cp:lastModifiedBy>Elena</cp:lastModifiedBy>
  <cp:revision>93</cp:revision>
  <dcterms:created xsi:type="dcterms:W3CDTF">2016-04-04T08:35:54Z</dcterms:created>
  <dcterms:modified xsi:type="dcterms:W3CDTF">2017-02-22T10:01:12Z</dcterms:modified>
</cp:coreProperties>
</file>