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9" r:id="rId4"/>
    <p:sldId id="258" r:id="rId5"/>
    <p:sldId id="284" r:id="rId6"/>
    <p:sldId id="28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9947275" cy="6858000"/>
  <p:defaultTextStyle>
    <a:lvl1pPr algn="ctr">
      <a:defRPr sz="1700" b="1">
        <a:latin typeface="Calibri"/>
        <a:ea typeface="Calibri"/>
        <a:cs typeface="Calibri"/>
        <a:sym typeface="Calibri"/>
      </a:defRPr>
    </a:lvl1pPr>
    <a:lvl2pPr indent="400755" algn="ctr">
      <a:defRPr sz="1700" b="1">
        <a:latin typeface="Calibri"/>
        <a:ea typeface="Calibri"/>
        <a:cs typeface="Calibri"/>
        <a:sym typeface="Calibri"/>
      </a:defRPr>
    </a:lvl2pPr>
    <a:lvl3pPr indent="801507" algn="ctr">
      <a:defRPr sz="1700" b="1">
        <a:latin typeface="Calibri"/>
        <a:ea typeface="Calibri"/>
        <a:cs typeface="Calibri"/>
        <a:sym typeface="Calibri"/>
      </a:defRPr>
    </a:lvl3pPr>
    <a:lvl4pPr indent="1202260" algn="ctr">
      <a:defRPr sz="1700" b="1">
        <a:latin typeface="Calibri"/>
        <a:ea typeface="Calibri"/>
        <a:cs typeface="Calibri"/>
        <a:sym typeface="Calibri"/>
      </a:defRPr>
    </a:lvl4pPr>
    <a:lvl5pPr indent="1603014" algn="ctr">
      <a:defRPr sz="1700" b="1">
        <a:latin typeface="Calibri"/>
        <a:ea typeface="Calibri"/>
        <a:cs typeface="Calibri"/>
        <a:sym typeface="Calibri"/>
      </a:defRPr>
    </a:lvl5pPr>
    <a:lvl6pPr indent="2003769" algn="ctr">
      <a:defRPr sz="1700" b="1">
        <a:latin typeface="Calibri"/>
        <a:ea typeface="Calibri"/>
        <a:cs typeface="Calibri"/>
        <a:sym typeface="Calibri"/>
      </a:defRPr>
    </a:lvl6pPr>
    <a:lvl7pPr indent="2404522" algn="ctr">
      <a:defRPr sz="1700" b="1">
        <a:latin typeface="Calibri"/>
        <a:ea typeface="Calibri"/>
        <a:cs typeface="Calibri"/>
        <a:sym typeface="Calibri"/>
      </a:defRPr>
    </a:lvl7pPr>
    <a:lvl8pPr indent="2805277" algn="ctr">
      <a:defRPr sz="1700" b="1">
        <a:latin typeface="Calibri"/>
        <a:ea typeface="Calibri"/>
        <a:cs typeface="Calibri"/>
        <a:sym typeface="Calibri"/>
      </a:defRPr>
    </a:lvl8pPr>
    <a:lvl9pPr indent="3206029" algn="ctr">
      <a:defRPr sz="1700" b="1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591" autoAdjust="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32A0-E245-49D3-A3C7-71954D5CBFE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14FA03-FAEF-47EB-8578-66B0F6FA5AB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Содержательный отчет</a:t>
          </a:r>
        </a:p>
      </dgm:t>
    </dgm:pt>
    <dgm:pt modelId="{347CB225-FB3D-4AED-9B4F-9BF68B40B7A4}" type="parTrans" cxnId="{95467E57-1FAB-43B8-B677-C207A45F7BD5}">
      <dgm:prSet/>
      <dgm:spPr/>
      <dgm:t>
        <a:bodyPr/>
        <a:lstStyle/>
        <a:p>
          <a:endParaRPr lang="ru-RU"/>
        </a:p>
      </dgm:t>
    </dgm:pt>
    <dgm:pt modelId="{4CAC49BD-8324-452E-8197-A0E962A4B309}" type="sibTrans" cxnId="{95467E57-1FAB-43B8-B677-C207A45F7BD5}">
      <dgm:prSet/>
      <dgm:spPr/>
      <dgm:t>
        <a:bodyPr/>
        <a:lstStyle/>
        <a:p>
          <a:endParaRPr lang="ru-RU" dirty="0"/>
        </a:p>
      </dgm:t>
    </dgm:pt>
    <dgm:pt modelId="{535C9750-988C-4DB6-A48C-1CC24039BC8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Описание практики</a:t>
          </a:r>
        </a:p>
      </dgm:t>
    </dgm:pt>
    <dgm:pt modelId="{6801C82C-9461-491F-B888-C706235A463C}" type="parTrans" cxnId="{69358DB7-1FF6-4D69-B974-BDCDA0473046}">
      <dgm:prSet/>
      <dgm:spPr/>
      <dgm:t>
        <a:bodyPr/>
        <a:lstStyle/>
        <a:p>
          <a:endParaRPr lang="ru-RU"/>
        </a:p>
      </dgm:t>
    </dgm:pt>
    <dgm:pt modelId="{C075BF0E-4208-4048-BAE3-F883572AF9C5}" type="sibTrans" cxnId="{69358DB7-1FF6-4D69-B974-BDCDA0473046}">
      <dgm:prSet/>
      <dgm:spPr/>
      <dgm:t>
        <a:bodyPr/>
        <a:lstStyle/>
        <a:p>
          <a:endParaRPr lang="ru-RU"/>
        </a:p>
      </dgm:t>
    </dgm:pt>
    <dgm:pt modelId="{E8B9A45C-3653-4941-99D6-5C1938F0BE6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Мониторинговая</a:t>
          </a:r>
        </a:p>
        <a:p>
          <a:r>
            <a:rPr lang="ru-RU" sz="1800" dirty="0"/>
            <a:t>форма</a:t>
          </a:r>
        </a:p>
      </dgm:t>
    </dgm:pt>
    <dgm:pt modelId="{25B46ACA-70F0-4F6A-96FF-9DF3E4E9DF93}" type="parTrans" cxnId="{EBC9DDB0-FFE4-4E45-8445-EBF583DAF5FC}">
      <dgm:prSet/>
      <dgm:spPr/>
      <dgm:t>
        <a:bodyPr/>
        <a:lstStyle/>
        <a:p>
          <a:endParaRPr lang="ru-RU"/>
        </a:p>
      </dgm:t>
    </dgm:pt>
    <dgm:pt modelId="{107C7519-4DAC-4CD9-B195-3C086977E980}" type="sibTrans" cxnId="{EBC9DDB0-FFE4-4E45-8445-EBF583DAF5FC}">
      <dgm:prSet/>
      <dgm:spPr/>
      <dgm:t>
        <a:bodyPr/>
        <a:lstStyle/>
        <a:p>
          <a:endParaRPr lang="ru-RU"/>
        </a:p>
      </dgm:t>
    </dgm:pt>
    <dgm:pt modelId="{6B21DC4E-C6C1-400E-8B08-7077030E9283}" type="pres">
      <dgm:prSet presAssocID="{072532A0-E245-49D3-A3C7-71954D5CBFE7}" presName="cycle" presStyleCnt="0">
        <dgm:presLayoutVars>
          <dgm:dir/>
          <dgm:resizeHandles val="exact"/>
        </dgm:presLayoutVars>
      </dgm:prSet>
      <dgm:spPr/>
    </dgm:pt>
    <dgm:pt modelId="{8CB05961-D9A9-46E5-8B2B-EF4CEF53E0C4}" type="pres">
      <dgm:prSet presAssocID="{0714FA03-FAEF-47EB-8578-66B0F6FA5ABC}" presName="node" presStyleLbl="node1" presStyleIdx="0" presStyleCnt="3" custRadScaleRad="100094" custRadScaleInc="4139">
        <dgm:presLayoutVars>
          <dgm:bulletEnabled val="1"/>
        </dgm:presLayoutVars>
      </dgm:prSet>
      <dgm:spPr/>
    </dgm:pt>
    <dgm:pt modelId="{54FCEFA3-37CA-4C0F-AD80-C564B3E99FD9}" type="pres">
      <dgm:prSet presAssocID="{4CAC49BD-8324-452E-8197-A0E962A4B309}" presName="sibTrans" presStyleLbl="sibTrans2D1" presStyleIdx="0" presStyleCnt="3" custScaleX="212962" custLinFactNeighborX="55076" custLinFactNeighborY="-57355"/>
      <dgm:spPr/>
    </dgm:pt>
    <dgm:pt modelId="{EA8F519E-F4B3-4E4C-A8BF-47ADC2D047A7}" type="pres">
      <dgm:prSet presAssocID="{4CAC49BD-8324-452E-8197-A0E962A4B309}" presName="connectorText" presStyleLbl="sibTrans2D1" presStyleIdx="0" presStyleCnt="3"/>
      <dgm:spPr/>
    </dgm:pt>
    <dgm:pt modelId="{FBC1CA54-6E77-48CA-98E6-109C95EF9563}" type="pres">
      <dgm:prSet presAssocID="{535C9750-988C-4DB6-A48C-1CC24039BC85}" presName="node" presStyleLbl="node1" presStyleIdx="1" presStyleCnt="3" custRadScaleRad="174595" custRadScaleInc="-25783">
        <dgm:presLayoutVars>
          <dgm:bulletEnabled val="1"/>
        </dgm:presLayoutVars>
      </dgm:prSet>
      <dgm:spPr/>
    </dgm:pt>
    <dgm:pt modelId="{5D0D951B-7EB3-4A60-AB87-670B38C909C3}" type="pres">
      <dgm:prSet presAssocID="{C075BF0E-4208-4048-BAE3-F883572AF9C5}" presName="sibTrans" presStyleLbl="sibTrans2D1" presStyleIdx="1" presStyleCnt="3" custAng="10813676" custScaleX="172551" custLinFactNeighborX="596"/>
      <dgm:spPr/>
    </dgm:pt>
    <dgm:pt modelId="{B9A06562-48E8-4D54-9D6D-EFF8982BD617}" type="pres">
      <dgm:prSet presAssocID="{C075BF0E-4208-4048-BAE3-F883572AF9C5}" presName="connectorText" presStyleLbl="sibTrans2D1" presStyleIdx="1" presStyleCnt="3"/>
      <dgm:spPr/>
    </dgm:pt>
    <dgm:pt modelId="{EBD2703A-BC35-4E7C-B840-1F77607386A4}" type="pres">
      <dgm:prSet presAssocID="{E8B9A45C-3653-4941-99D6-5C1938F0BE61}" presName="node" presStyleLbl="node1" presStyleIdx="2" presStyleCnt="3" custRadScaleRad="149323" custRadScaleInc="20739">
        <dgm:presLayoutVars>
          <dgm:bulletEnabled val="1"/>
        </dgm:presLayoutVars>
      </dgm:prSet>
      <dgm:spPr/>
    </dgm:pt>
    <dgm:pt modelId="{CBCA90DE-F950-461E-8CC3-32C421364C28}" type="pres">
      <dgm:prSet presAssocID="{107C7519-4DAC-4CD9-B195-3C086977E980}" presName="sibTrans" presStyleLbl="sibTrans2D1" presStyleIdx="2" presStyleCnt="3" custAng="10484250" custScaleX="260981" custLinFactNeighborX="-68337" custLinFactNeighborY="-82845"/>
      <dgm:spPr/>
    </dgm:pt>
    <dgm:pt modelId="{10E459D8-E15C-4F00-AF36-60F0C8D92712}" type="pres">
      <dgm:prSet presAssocID="{107C7519-4DAC-4CD9-B195-3C086977E980}" presName="connectorText" presStyleLbl="sibTrans2D1" presStyleIdx="2" presStyleCnt="3"/>
      <dgm:spPr/>
    </dgm:pt>
  </dgm:ptLst>
  <dgm:cxnLst>
    <dgm:cxn modelId="{88E9D91B-74B6-4830-B4FF-8E74BACAAD36}" type="presOf" srcId="{072532A0-E245-49D3-A3C7-71954D5CBFE7}" destId="{6B21DC4E-C6C1-400E-8B08-7077030E9283}" srcOrd="0" destOrd="0" presId="urn:microsoft.com/office/officeart/2005/8/layout/cycle2"/>
    <dgm:cxn modelId="{9CAEC821-58F3-494C-8F63-4714458F6DD7}" type="presOf" srcId="{4CAC49BD-8324-452E-8197-A0E962A4B309}" destId="{EA8F519E-F4B3-4E4C-A8BF-47ADC2D047A7}" srcOrd="1" destOrd="0" presId="urn:microsoft.com/office/officeart/2005/8/layout/cycle2"/>
    <dgm:cxn modelId="{6C8A253F-EB67-4D35-8335-315AFF4C4217}" type="presOf" srcId="{4CAC49BD-8324-452E-8197-A0E962A4B309}" destId="{54FCEFA3-37CA-4C0F-AD80-C564B3E99FD9}" srcOrd="0" destOrd="0" presId="urn:microsoft.com/office/officeart/2005/8/layout/cycle2"/>
    <dgm:cxn modelId="{95467E57-1FAB-43B8-B677-C207A45F7BD5}" srcId="{072532A0-E245-49D3-A3C7-71954D5CBFE7}" destId="{0714FA03-FAEF-47EB-8578-66B0F6FA5ABC}" srcOrd="0" destOrd="0" parTransId="{347CB225-FB3D-4AED-9B4F-9BF68B40B7A4}" sibTransId="{4CAC49BD-8324-452E-8197-A0E962A4B309}"/>
    <dgm:cxn modelId="{95846D7D-4A53-4AA7-A6F9-AF35B0CC0BE7}" type="presOf" srcId="{C075BF0E-4208-4048-BAE3-F883572AF9C5}" destId="{B9A06562-48E8-4D54-9D6D-EFF8982BD617}" srcOrd="1" destOrd="0" presId="urn:microsoft.com/office/officeart/2005/8/layout/cycle2"/>
    <dgm:cxn modelId="{5A1EC29B-67B8-4641-9500-84A41BC52D50}" type="presOf" srcId="{535C9750-988C-4DB6-A48C-1CC24039BC85}" destId="{FBC1CA54-6E77-48CA-98E6-109C95EF9563}" srcOrd="0" destOrd="0" presId="urn:microsoft.com/office/officeart/2005/8/layout/cycle2"/>
    <dgm:cxn modelId="{DB30F99C-34D6-4B79-BD17-B381078A431F}" type="presOf" srcId="{107C7519-4DAC-4CD9-B195-3C086977E980}" destId="{CBCA90DE-F950-461E-8CC3-32C421364C28}" srcOrd="0" destOrd="0" presId="urn:microsoft.com/office/officeart/2005/8/layout/cycle2"/>
    <dgm:cxn modelId="{EBC9DDB0-FFE4-4E45-8445-EBF583DAF5FC}" srcId="{072532A0-E245-49D3-A3C7-71954D5CBFE7}" destId="{E8B9A45C-3653-4941-99D6-5C1938F0BE61}" srcOrd="2" destOrd="0" parTransId="{25B46ACA-70F0-4F6A-96FF-9DF3E4E9DF93}" sibTransId="{107C7519-4DAC-4CD9-B195-3C086977E980}"/>
    <dgm:cxn modelId="{69358DB7-1FF6-4D69-B974-BDCDA0473046}" srcId="{072532A0-E245-49D3-A3C7-71954D5CBFE7}" destId="{535C9750-988C-4DB6-A48C-1CC24039BC85}" srcOrd="1" destOrd="0" parTransId="{6801C82C-9461-491F-B888-C706235A463C}" sibTransId="{C075BF0E-4208-4048-BAE3-F883572AF9C5}"/>
    <dgm:cxn modelId="{3C89E0B7-0B53-43B8-8048-6CA39B6DF260}" type="presOf" srcId="{0714FA03-FAEF-47EB-8578-66B0F6FA5ABC}" destId="{8CB05961-D9A9-46E5-8B2B-EF4CEF53E0C4}" srcOrd="0" destOrd="0" presId="urn:microsoft.com/office/officeart/2005/8/layout/cycle2"/>
    <dgm:cxn modelId="{D6F3BBDD-A415-45AA-B699-3D1F8D78FEC2}" type="presOf" srcId="{107C7519-4DAC-4CD9-B195-3C086977E980}" destId="{10E459D8-E15C-4F00-AF36-60F0C8D92712}" srcOrd="1" destOrd="0" presId="urn:microsoft.com/office/officeart/2005/8/layout/cycle2"/>
    <dgm:cxn modelId="{A9DE47E1-996B-4488-AA4A-744162684DB7}" type="presOf" srcId="{C075BF0E-4208-4048-BAE3-F883572AF9C5}" destId="{5D0D951B-7EB3-4A60-AB87-670B38C909C3}" srcOrd="0" destOrd="0" presId="urn:microsoft.com/office/officeart/2005/8/layout/cycle2"/>
    <dgm:cxn modelId="{516438E6-4EDE-41AF-97E0-5D96ED8B3EFD}" type="presOf" srcId="{E8B9A45C-3653-4941-99D6-5C1938F0BE61}" destId="{EBD2703A-BC35-4E7C-B840-1F77607386A4}" srcOrd="0" destOrd="0" presId="urn:microsoft.com/office/officeart/2005/8/layout/cycle2"/>
    <dgm:cxn modelId="{32D85423-6DEF-41C4-825F-0250E1B8AC78}" type="presParOf" srcId="{6B21DC4E-C6C1-400E-8B08-7077030E9283}" destId="{8CB05961-D9A9-46E5-8B2B-EF4CEF53E0C4}" srcOrd="0" destOrd="0" presId="urn:microsoft.com/office/officeart/2005/8/layout/cycle2"/>
    <dgm:cxn modelId="{F71251CE-110D-4B70-AC72-E8FF41F30305}" type="presParOf" srcId="{6B21DC4E-C6C1-400E-8B08-7077030E9283}" destId="{54FCEFA3-37CA-4C0F-AD80-C564B3E99FD9}" srcOrd="1" destOrd="0" presId="urn:microsoft.com/office/officeart/2005/8/layout/cycle2"/>
    <dgm:cxn modelId="{02B76693-4D2B-4FF3-B1AC-5141747E8672}" type="presParOf" srcId="{54FCEFA3-37CA-4C0F-AD80-C564B3E99FD9}" destId="{EA8F519E-F4B3-4E4C-A8BF-47ADC2D047A7}" srcOrd="0" destOrd="0" presId="urn:microsoft.com/office/officeart/2005/8/layout/cycle2"/>
    <dgm:cxn modelId="{6DE9CEEE-DD81-46AC-A7CE-651760E05FEA}" type="presParOf" srcId="{6B21DC4E-C6C1-400E-8B08-7077030E9283}" destId="{FBC1CA54-6E77-48CA-98E6-109C95EF9563}" srcOrd="2" destOrd="0" presId="urn:microsoft.com/office/officeart/2005/8/layout/cycle2"/>
    <dgm:cxn modelId="{CF533B5A-91FB-460C-B3A6-14D886F0E81C}" type="presParOf" srcId="{6B21DC4E-C6C1-400E-8B08-7077030E9283}" destId="{5D0D951B-7EB3-4A60-AB87-670B38C909C3}" srcOrd="3" destOrd="0" presId="urn:microsoft.com/office/officeart/2005/8/layout/cycle2"/>
    <dgm:cxn modelId="{9E7FEC2E-A7DB-4A18-994A-E8E9FB8DC7A1}" type="presParOf" srcId="{5D0D951B-7EB3-4A60-AB87-670B38C909C3}" destId="{B9A06562-48E8-4D54-9D6D-EFF8982BD617}" srcOrd="0" destOrd="0" presId="urn:microsoft.com/office/officeart/2005/8/layout/cycle2"/>
    <dgm:cxn modelId="{62EE53AC-EE34-48AD-8C5F-C0CD91034815}" type="presParOf" srcId="{6B21DC4E-C6C1-400E-8B08-7077030E9283}" destId="{EBD2703A-BC35-4E7C-B840-1F77607386A4}" srcOrd="4" destOrd="0" presId="urn:microsoft.com/office/officeart/2005/8/layout/cycle2"/>
    <dgm:cxn modelId="{130FD4FC-3E01-4903-B6CD-688026DEA312}" type="presParOf" srcId="{6B21DC4E-C6C1-400E-8B08-7077030E9283}" destId="{CBCA90DE-F950-461E-8CC3-32C421364C28}" srcOrd="5" destOrd="0" presId="urn:microsoft.com/office/officeart/2005/8/layout/cycle2"/>
    <dgm:cxn modelId="{2FE2C5AE-5370-4189-AAD6-B4DDFCEC9F70}" type="presParOf" srcId="{CBCA90DE-F950-461E-8CC3-32C421364C28}" destId="{10E459D8-E15C-4F00-AF36-60F0C8D927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05961-D9A9-46E5-8B2B-EF4CEF53E0C4}">
      <dsp:nvSpPr>
        <dsp:cNvPr id="0" name=""/>
        <dsp:cNvSpPr/>
      </dsp:nvSpPr>
      <dsp:spPr>
        <a:xfrm>
          <a:off x="4384155" y="1108"/>
          <a:ext cx="1889521" cy="18895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Содержательный отчет</a:t>
          </a:r>
        </a:p>
      </dsp:txBody>
      <dsp:txXfrm>
        <a:off x="4660869" y="277822"/>
        <a:ext cx="1336093" cy="1336093"/>
      </dsp:txXfrm>
    </dsp:sp>
    <dsp:sp modelId="{54FCEFA3-37CA-4C0F-AD80-C564B3E99FD9}">
      <dsp:nvSpPr>
        <dsp:cNvPr id="0" name=""/>
        <dsp:cNvSpPr/>
      </dsp:nvSpPr>
      <dsp:spPr>
        <a:xfrm rot="2467780">
          <a:off x="6197973" y="1423527"/>
          <a:ext cx="1913539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6221579" y="1488150"/>
        <a:ext cx="1722225" cy="382627"/>
      </dsp:txXfrm>
    </dsp:sp>
    <dsp:sp modelId="{FBC1CA54-6E77-48CA-98E6-109C95EF9563}">
      <dsp:nvSpPr>
        <dsp:cNvPr id="0" name=""/>
        <dsp:cNvSpPr/>
      </dsp:nvSpPr>
      <dsp:spPr>
        <a:xfrm>
          <a:off x="7084363" y="2359113"/>
          <a:ext cx="1889521" cy="18895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Описание практики</a:t>
          </a:r>
        </a:p>
      </dsp:txBody>
      <dsp:txXfrm>
        <a:off x="7361077" y="2635827"/>
        <a:ext cx="1336093" cy="1336093"/>
      </dsp:txXfrm>
    </dsp:sp>
    <dsp:sp modelId="{5D0D951B-7EB3-4A60-AB87-670B38C909C3}">
      <dsp:nvSpPr>
        <dsp:cNvPr id="0" name=""/>
        <dsp:cNvSpPr/>
      </dsp:nvSpPr>
      <dsp:spPr>
        <a:xfrm rot="21600000">
          <a:off x="4063961" y="2994981"/>
          <a:ext cx="2941361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10800000">
        <a:off x="4063961" y="3122524"/>
        <a:ext cx="2750047" cy="382627"/>
      </dsp:txXfrm>
    </dsp:sp>
    <dsp:sp modelId="{EBD2703A-BC35-4E7C-B840-1F77607386A4}">
      <dsp:nvSpPr>
        <dsp:cNvPr id="0" name=""/>
        <dsp:cNvSpPr/>
      </dsp:nvSpPr>
      <dsp:spPr>
        <a:xfrm>
          <a:off x="1978592" y="2379425"/>
          <a:ext cx="1889521" cy="18895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Мониторинговая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форма</a:t>
          </a:r>
        </a:p>
      </dsp:txBody>
      <dsp:txXfrm>
        <a:off x="2255306" y="2656139"/>
        <a:ext cx="1336093" cy="1336093"/>
      </dsp:txXfrm>
    </dsp:sp>
    <dsp:sp modelId="{CBCA90DE-F950-461E-8CC3-32C421364C28}">
      <dsp:nvSpPr>
        <dsp:cNvPr id="0" name=""/>
        <dsp:cNvSpPr/>
      </dsp:nvSpPr>
      <dsp:spPr>
        <a:xfrm rot="7803829">
          <a:off x="2536644" y="1303605"/>
          <a:ext cx="2065458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693870" y="1357939"/>
        <a:ext cx="1874144" cy="382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973" y="0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r">
              <a:defRPr sz="1200"/>
            </a:lvl1pPr>
          </a:lstStyle>
          <a:p>
            <a:fld id="{D27AA234-1ECB-4D85-A709-4991C1A3760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408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973" y="6514408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r">
              <a:defRPr sz="1200"/>
            </a:lvl1pPr>
          </a:lstStyle>
          <a:p>
            <a:fld id="{E89318BF-A1DA-4C72-9678-CE00A9989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1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</p:spPr>
        <p:txBody>
          <a:bodyPr lIns="96025" tIns="48012" rIns="96025" bIns="48012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1326305" y="3257550"/>
            <a:ext cx="7294668" cy="3086100"/>
          </a:xfrm>
          <a:prstGeom prst="rect">
            <a:avLst/>
          </a:prstGeom>
        </p:spPr>
        <p:txBody>
          <a:bodyPr lIns="96025" tIns="48012" rIns="96025" bIns="48012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52331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1pPr>
    <a:lvl2pPr indent="200412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2pPr>
    <a:lvl3pPr indent="400825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3pPr>
    <a:lvl4pPr indent="601237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4pPr>
    <a:lvl5pPr indent="801649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5pPr>
    <a:lvl6pPr indent="1002061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6pPr>
    <a:lvl7pPr indent="1202474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7pPr>
    <a:lvl8pPr indent="1402886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8pPr>
    <a:lvl9pPr indent="1603298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10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4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7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10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01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9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24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51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07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40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9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1" y="0"/>
            <a:ext cx="7772401" cy="3512176"/>
          </a:xfrm>
          <a:prstGeom prst="rect">
            <a:avLst/>
          </a:prstGeom>
        </p:spPr>
        <p:txBody>
          <a:bodyPr anchor="b"/>
          <a:lstStyle>
            <a:lvl1pPr algn="ctr">
              <a:defRPr sz="5800"/>
            </a:lvl1pPr>
          </a:lstStyle>
          <a:p>
            <a:pPr lvl="0">
              <a:defRPr sz="1800"/>
            </a:pPr>
            <a:r>
              <a:rPr sz="5800" dirty="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43000" y="3604310"/>
            <a:ext cx="6858000" cy="325369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300"/>
            </a:lvl1pPr>
            <a:lvl2pPr marL="0" indent="441908" algn="ctr">
              <a:buSzTx/>
              <a:buFontTx/>
              <a:buNone/>
              <a:defRPr sz="2300"/>
            </a:lvl2pPr>
            <a:lvl3pPr marL="0" indent="883817" algn="ctr">
              <a:buSzTx/>
              <a:buFontTx/>
              <a:buNone/>
              <a:defRPr sz="2300"/>
            </a:lvl3pPr>
            <a:lvl4pPr marL="0" indent="1325727" algn="ctr">
              <a:buSzTx/>
              <a:buFontTx/>
              <a:buNone/>
              <a:defRPr sz="2300"/>
            </a:lvl4pPr>
            <a:lvl5pPr marL="0" indent="1767636" algn="ctr">
              <a:buSzTx/>
              <a:buFontTx/>
              <a:buNone/>
              <a:defRPr sz="2300"/>
            </a:lvl5pPr>
          </a:lstStyle>
          <a:p>
            <a:pPr lvl="0">
              <a:defRPr sz="1800"/>
            </a:pPr>
            <a:r>
              <a:rPr sz="2300" dirty="0"/>
              <a:t>Уровень текста 1</a:t>
            </a:r>
          </a:p>
          <a:p>
            <a:pPr lvl="1">
              <a:defRPr sz="1800"/>
            </a:pPr>
            <a:r>
              <a:rPr sz="2300" dirty="0"/>
              <a:t>Уровень текста 2</a:t>
            </a:r>
          </a:p>
          <a:p>
            <a:pPr lvl="2">
              <a:defRPr sz="1800"/>
            </a:pPr>
            <a:r>
              <a:rPr sz="2300" dirty="0"/>
              <a:t>Уровень текста 3</a:t>
            </a:r>
          </a:p>
          <a:p>
            <a:pPr lvl="3">
              <a:defRPr sz="1800"/>
            </a:pPr>
            <a:r>
              <a:rPr sz="2300" dirty="0"/>
              <a:t>Уровень текста 4</a:t>
            </a:r>
          </a:p>
          <a:p>
            <a:pPr lvl="4">
              <a:defRPr sz="1800"/>
            </a:pPr>
            <a:r>
              <a:rPr sz="2300" dirty="0"/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23887" y="0"/>
            <a:ext cx="7886701" cy="4565352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/>
            </a:pPr>
            <a:r>
              <a:rPr sz="5800" dirty="0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23887" y="4592357"/>
            <a:ext cx="7886701" cy="22656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00"/>
            </a:lvl1pPr>
            <a:lvl2pPr marL="0" indent="441908">
              <a:buSzTx/>
              <a:buFontTx/>
              <a:buNone/>
              <a:defRPr sz="2300"/>
            </a:lvl2pPr>
            <a:lvl3pPr marL="0" indent="883817">
              <a:buSzTx/>
              <a:buFontTx/>
              <a:buNone/>
              <a:defRPr sz="2300"/>
            </a:lvl3pPr>
            <a:lvl4pPr marL="0" indent="1325727">
              <a:buSzTx/>
              <a:buFontTx/>
              <a:buNone/>
              <a:defRPr sz="2300"/>
            </a:lvl4pPr>
            <a:lvl5pPr marL="0" indent="1767636">
              <a:buSzTx/>
              <a:buFontTx/>
              <a:buNone/>
              <a:defRPr sz="2300"/>
            </a:lvl5pPr>
          </a:lstStyle>
          <a:p>
            <a:pPr lvl="0">
              <a:defRPr sz="1800"/>
            </a:pPr>
            <a:r>
              <a:rPr sz="2300" dirty="0"/>
              <a:t>Уровень текста 1</a:t>
            </a:r>
          </a:p>
          <a:p>
            <a:pPr lvl="1">
              <a:defRPr sz="1800"/>
            </a:pPr>
            <a:r>
              <a:rPr sz="2300" dirty="0"/>
              <a:t>Уровень текста 2</a:t>
            </a:r>
          </a:p>
          <a:p>
            <a:pPr lvl="2">
              <a:defRPr sz="1800"/>
            </a:pPr>
            <a:r>
              <a:rPr sz="2300" dirty="0"/>
              <a:t>Уровень текста 3</a:t>
            </a:r>
          </a:p>
          <a:p>
            <a:pPr lvl="3">
              <a:defRPr sz="1800"/>
            </a:pPr>
            <a:r>
              <a:rPr sz="2300" dirty="0"/>
              <a:t>Уровень текста 4</a:t>
            </a:r>
          </a:p>
          <a:p>
            <a:pPr lvl="4">
              <a:defRPr sz="1800"/>
            </a:pPr>
            <a:r>
              <a:rPr sz="2300" dirty="0"/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28650" y="1826777"/>
            <a:ext cx="3886201" cy="50312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 dirty="0"/>
              <a:t>Уровень текста 1</a:t>
            </a:r>
          </a:p>
          <a:p>
            <a:pPr lvl="1">
              <a:defRPr sz="1800"/>
            </a:pPr>
            <a:r>
              <a:rPr sz="2600" dirty="0"/>
              <a:t>Уровень текста 2</a:t>
            </a:r>
          </a:p>
          <a:p>
            <a:pPr lvl="2">
              <a:defRPr sz="1800"/>
            </a:pPr>
            <a:r>
              <a:rPr sz="2600" dirty="0"/>
              <a:t>Уровень текста 3</a:t>
            </a:r>
          </a:p>
          <a:p>
            <a:pPr lvl="3">
              <a:defRPr sz="1800"/>
            </a:pPr>
            <a:r>
              <a:rPr sz="2600" dirty="0"/>
              <a:t>Уровень текста 4</a:t>
            </a:r>
          </a:p>
          <a:p>
            <a:pPr lvl="4">
              <a:defRPr sz="1800"/>
            </a:pPr>
            <a:r>
              <a:rPr sz="2600" dirty="0"/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9842" y="365357"/>
            <a:ext cx="7886700" cy="1326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9843" y="1682222"/>
            <a:ext cx="3868341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00" b="1"/>
            </a:lvl1pPr>
            <a:lvl2pPr marL="0" indent="441908">
              <a:buSzTx/>
              <a:buFontTx/>
              <a:buNone/>
              <a:defRPr sz="2300" b="1"/>
            </a:lvl2pPr>
            <a:lvl3pPr marL="0" indent="883817">
              <a:buSzTx/>
              <a:buFontTx/>
              <a:buNone/>
              <a:defRPr sz="2300" b="1"/>
            </a:lvl3pPr>
            <a:lvl4pPr marL="0" indent="1325727">
              <a:buSzTx/>
              <a:buFontTx/>
              <a:buNone/>
              <a:defRPr sz="2300" b="1"/>
            </a:lvl4pPr>
            <a:lvl5pPr marL="0" indent="1767636">
              <a:buSzTx/>
              <a:buFontTx/>
              <a:buNone/>
              <a:defRPr sz="2300" b="1"/>
            </a:lvl5pPr>
          </a:lstStyle>
          <a:p>
            <a:pPr lvl="0">
              <a:defRPr sz="1800" b="0"/>
            </a:pPr>
            <a:r>
              <a:rPr sz="2300" b="1" dirty="0"/>
              <a:t>Уровень текста 1</a:t>
            </a:r>
          </a:p>
          <a:p>
            <a:pPr lvl="1">
              <a:defRPr sz="1800" b="0"/>
            </a:pPr>
            <a:r>
              <a:rPr sz="2300" b="1" dirty="0"/>
              <a:t>Уровень текста 2</a:t>
            </a:r>
          </a:p>
          <a:p>
            <a:pPr lvl="2">
              <a:defRPr sz="1800" b="0"/>
            </a:pPr>
            <a:r>
              <a:rPr sz="2300" b="1" dirty="0"/>
              <a:t>Уровень текста 3</a:t>
            </a:r>
          </a:p>
          <a:p>
            <a:pPr lvl="3">
              <a:defRPr sz="1800" b="0"/>
            </a:pPr>
            <a:r>
              <a:rPr sz="2300" b="1" dirty="0"/>
              <a:t>Уровень текста 4</a:t>
            </a:r>
          </a:p>
          <a:p>
            <a:pPr lvl="4">
              <a:defRPr sz="1800" b="0"/>
            </a:pPr>
            <a:r>
              <a:rPr sz="2300" b="1" dirty="0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28651" y="365357"/>
            <a:ext cx="7886700" cy="1326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29842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 dirty="0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29842" y="2058697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500"/>
            </a:lvl1pPr>
            <a:lvl2pPr marL="0" indent="441908">
              <a:buSzTx/>
              <a:buFontTx/>
              <a:buNone/>
              <a:defRPr sz="1500"/>
            </a:lvl2pPr>
            <a:lvl3pPr marL="0" indent="883817">
              <a:buSzTx/>
              <a:buFontTx/>
              <a:buNone/>
              <a:defRPr sz="1500"/>
            </a:lvl3pPr>
            <a:lvl4pPr marL="0" indent="1325727">
              <a:buSzTx/>
              <a:buFontTx/>
              <a:buNone/>
              <a:defRPr sz="1500"/>
            </a:lvl4pPr>
            <a:lvl5pPr marL="0" indent="1767636">
              <a:buSzTx/>
              <a:buFontTx/>
              <a:buNone/>
              <a:defRPr sz="1500"/>
            </a:lvl5pPr>
          </a:lstStyle>
          <a:p>
            <a:pPr lvl="0">
              <a:defRPr sz="1800"/>
            </a:pPr>
            <a:r>
              <a:rPr sz="1500" dirty="0"/>
              <a:t>Уровень текста 1</a:t>
            </a:r>
          </a:p>
          <a:p>
            <a:pPr lvl="1">
              <a:defRPr sz="1800"/>
            </a:pPr>
            <a:r>
              <a:rPr sz="1500" dirty="0"/>
              <a:t>Уровень текста 2</a:t>
            </a:r>
          </a:p>
          <a:p>
            <a:pPr lvl="2">
              <a:defRPr sz="1800"/>
            </a:pPr>
            <a:r>
              <a:rPr sz="1500" dirty="0"/>
              <a:t>Уровень текста 3</a:t>
            </a:r>
          </a:p>
          <a:p>
            <a:pPr lvl="3">
              <a:defRPr sz="1800"/>
            </a:pPr>
            <a:r>
              <a:rPr sz="1500" dirty="0"/>
              <a:t>Уровень текста 4</a:t>
            </a:r>
          </a:p>
          <a:p>
            <a:pPr lvl="4">
              <a:defRPr sz="1800"/>
            </a:pPr>
            <a:r>
              <a:rPr sz="1500" dirty="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 dirty="0"/>
              <a:t>Уровень текста 1</a:t>
            </a:r>
          </a:p>
          <a:p>
            <a:pPr lvl="1">
              <a:defRPr sz="1800"/>
            </a:pPr>
            <a:r>
              <a:rPr sz="2600" dirty="0"/>
              <a:t>Уровень текста 2</a:t>
            </a:r>
          </a:p>
          <a:p>
            <a:pPr lvl="2">
              <a:defRPr sz="1800"/>
            </a:pPr>
            <a:r>
              <a:rPr sz="2600" dirty="0"/>
              <a:t>Уровень текста 3</a:t>
            </a:r>
          </a:p>
          <a:p>
            <a:pPr lvl="3">
              <a:defRPr sz="1800"/>
            </a:pPr>
            <a:r>
              <a:rPr sz="2600" dirty="0"/>
              <a:t>Уровень текста 4</a:t>
            </a:r>
          </a:p>
          <a:p>
            <a:pPr lvl="4">
              <a:defRPr sz="1800"/>
            </a:pPr>
            <a:r>
              <a:rPr sz="2600" dirty="0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6" cy="654621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28650" y="365354"/>
            <a:ext cx="5800727" cy="649264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 dirty="0"/>
              <a:t>Уровень текста 1</a:t>
            </a:r>
          </a:p>
          <a:p>
            <a:pPr lvl="1">
              <a:defRPr sz="1800"/>
            </a:pPr>
            <a:r>
              <a:rPr sz="2600" dirty="0"/>
              <a:t>Уровень текста 2</a:t>
            </a:r>
          </a:p>
          <a:p>
            <a:pPr lvl="2">
              <a:defRPr sz="1800"/>
            </a:pPr>
            <a:r>
              <a:rPr sz="2600" dirty="0"/>
              <a:t>Уровень текста 3</a:t>
            </a:r>
          </a:p>
          <a:p>
            <a:pPr lvl="3">
              <a:defRPr sz="1800"/>
            </a:pPr>
            <a:r>
              <a:rPr sz="2600" dirty="0"/>
              <a:t>Уровень текста 4</a:t>
            </a:r>
          </a:p>
          <a:p>
            <a:pPr lvl="4">
              <a:defRPr sz="1800"/>
            </a:pPr>
            <a:r>
              <a:rPr sz="2600" dirty="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1" y="230337"/>
            <a:ext cx="7886700" cy="15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082" tIns="40083" rIns="40082" bIns="40083" anchor="ctr">
            <a:normAutofit/>
          </a:bodyPr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1" y="1826777"/>
            <a:ext cx="7886700" cy="5031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082" tIns="40083" rIns="40082" bIns="40083">
            <a:normAutofit/>
          </a:bodyPr>
          <a:lstStyle/>
          <a:p>
            <a:pPr lvl="0">
              <a:defRPr sz="1800"/>
            </a:pPr>
            <a:r>
              <a:rPr sz="2600" dirty="0"/>
              <a:t>Уровень текста 1</a:t>
            </a:r>
          </a:p>
          <a:p>
            <a:pPr lvl="1">
              <a:defRPr sz="1800"/>
            </a:pPr>
            <a:r>
              <a:rPr sz="2600" dirty="0"/>
              <a:t>Уровень текста 2</a:t>
            </a:r>
          </a:p>
          <a:p>
            <a:pPr lvl="2">
              <a:defRPr sz="1800"/>
            </a:pPr>
            <a:r>
              <a:rPr sz="2600" dirty="0"/>
              <a:t>Уровень текста 3</a:t>
            </a:r>
          </a:p>
          <a:p>
            <a:pPr lvl="3">
              <a:defRPr sz="1800"/>
            </a:pPr>
            <a:r>
              <a:rPr sz="2600" dirty="0"/>
              <a:t>Уровень текста 4</a:t>
            </a:r>
          </a:p>
          <a:p>
            <a:pPr lvl="4">
              <a:defRPr sz="1800"/>
            </a:pPr>
            <a:r>
              <a:rPr sz="2600" dirty="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1" y="6417924"/>
            <a:ext cx="2057401" cy="250226"/>
          </a:xfrm>
          <a:prstGeom prst="rect">
            <a:avLst/>
          </a:prstGeom>
          <a:ln w="12700">
            <a:miter lim="400000"/>
          </a:ln>
        </p:spPr>
        <p:txBody>
          <a:bodyPr lIns="40082" tIns="40083" rIns="40082" bIns="40083" anchor="ctr">
            <a:spAutoFit/>
          </a:bodyPr>
          <a:lstStyle>
            <a:lvl1pPr algn="r" defTabSz="914441">
              <a:defRPr sz="1100" b="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</p:sldLayoutIdLst>
  <p:transition spd="med"/>
  <p:txStyles>
    <p:titleStyle>
      <a:lvl1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1pPr>
      <a:lvl2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2pPr>
      <a:lvl3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3pPr>
      <a:lvl4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4pPr>
      <a:lvl5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5pPr>
      <a:lvl6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6pPr>
      <a:lvl7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7pPr>
      <a:lvl8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8pPr>
      <a:lvl9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0954" indent="-220954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1pPr>
      <a:lvl2pPr marL="696857" indent="-254948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2pPr>
      <a:lvl3pPr marL="1185120" indent="-301301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3pPr>
      <a:lvl4pPr marL="1674603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4pPr>
      <a:lvl5pPr marL="2116512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5pPr>
      <a:lvl6pPr marL="2558421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6pPr>
      <a:lvl7pPr marL="3000331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7pPr>
      <a:lvl8pPr marL="3442240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8pPr>
      <a:lvl9pPr marL="3884148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9pPr>
    </p:bodyStyle>
    <p:otherStyle>
      <a:lvl1pPr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00755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801507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202260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603014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003769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404522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805277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206029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value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9883" y="2217286"/>
            <a:ext cx="8000549" cy="349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Какие индивидуальные показатели важно сформулировать и добавить?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Есть ли показатели, которые вы отразили в заявках, но в практической реализации понимаете, что по той или иной причине не можете адекватно собирать по ним данные?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Для победителей 2016 г. – проверить, все ли показатели из исходной заявки отразились в заполнении новой мониторинговой формы</a:t>
            </a: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6" y="1240972"/>
            <a:ext cx="7623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Что еще учесть в отношении показателей?</a:t>
            </a:r>
          </a:p>
        </p:txBody>
      </p:sp>
    </p:spTree>
    <p:extLst>
      <p:ext uri="{BB962C8B-B14F-4D97-AF65-F5344CB8AC3E}">
        <p14:creationId xmlns:p14="http://schemas.microsoft.com/office/powerpoint/2010/main" val="5376696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67544" y="1916832"/>
            <a:ext cx="8000549" cy="469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«Новые» - впервые достигшие измеряемых результатов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За год накапливается суммарные значения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Не по всем показателям данные должны измеряться каждый месяц. </a:t>
            </a:r>
          </a:p>
          <a:p>
            <a:pPr algn="l" defTabSz="400825">
              <a:spcBef>
                <a:spcPts val="1754"/>
              </a:spcBef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Пример: измерение динамики психологического благополучия детей 1 раз в 3 или в 6 месяцев или с привязкой к годичному циклу (в начале и в конце учебного года).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Регулярность измерения нужно указывать в графе «Комментарии»</a:t>
            </a: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6" y="1240972"/>
            <a:ext cx="412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Ввод данных</a:t>
            </a:r>
          </a:p>
        </p:txBody>
      </p:sp>
    </p:spTree>
    <p:extLst>
      <p:ext uri="{BB962C8B-B14F-4D97-AF65-F5344CB8AC3E}">
        <p14:creationId xmlns:p14="http://schemas.microsoft.com/office/powerpoint/2010/main" val="40378503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395536" y="1739576"/>
            <a:ext cx="8000549" cy="506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Показывают, как вы получили данные, которые вводите в мониторинговую форму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Позволяют соотнести с личными делами и другой информацией о </a:t>
            </a:r>
            <a:r>
              <a:rPr lang="ru-RU" sz="2400" dirty="0" err="1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благополучателях</a:t>
            </a: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, имеющейся у вас в проекте, НО учитывают требования к защите персональных данных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Методики сбора данных (тесты, интервью, листы наблюдения и др.):</a:t>
            </a:r>
          </a:p>
          <a:p>
            <a:pPr marL="342900" indent="-342900" algn="l" defTabSz="400825">
              <a:spcBef>
                <a:spcPts val="1754"/>
              </a:spcBef>
              <a:buFont typeface="Wingdings" panose="05000000000000000000" pitchFamily="2" charset="2"/>
              <a:buChar char="ü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Дать гиперссылку</a:t>
            </a:r>
          </a:p>
          <a:p>
            <a:pPr marL="342900" indent="-342900" algn="l" defTabSz="400825">
              <a:spcBef>
                <a:spcPts val="1754"/>
              </a:spcBef>
              <a:buFont typeface="Wingdings" panose="05000000000000000000" pitchFamily="2" charset="2"/>
              <a:buChar char="ü"/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Для ваших авторских методик – приложить бланк и пояснения</a:t>
            </a: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5" y="1240972"/>
            <a:ext cx="7847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Приложения (подтверждающие документы)</a:t>
            </a:r>
          </a:p>
        </p:txBody>
      </p:sp>
    </p:spTree>
    <p:extLst>
      <p:ext uri="{BB962C8B-B14F-4D97-AF65-F5344CB8AC3E}">
        <p14:creationId xmlns:p14="http://schemas.microsoft.com/office/powerpoint/2010/main" val="15872551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395536" y="1739576"/>
            <a:ext cx="8000549" cy="45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>
              <a:spcBef>
                <a:spcPts val="1754"/>
              </a:spcBef>
              <a:defRPr sz="1800" b="0"/>
            </a:pPr>
            <a:endParaRPr lang="ru-RU" sz="2400" dirty="0">
              <a:solidFill>
                <a:srgbClr val="535353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5" y="1240972"/>
            <a:ext cx="7847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Пример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9C1867FC-FA1B-4B20-BFC4-8BB10A9BB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58689"/>
              </p:ext>
            </p:extLst>
          </p:nvPr>
        </p:nvGraphicFramePr>
        <p:xfrm>
          <a:off x="538481" y="1767841"/>
          <a:ext cx="8137975" cy="4732020"/>
        </p:xfrm>
        <a:graphic>
          <a:graphicData uri="http://schemas.openxmlformats.org/drawingml/2006/table">
            <a:tbl>
              <a:tblPr/>
              <a:tblGrid>
                <a:gridCol w="608921">
                  <a:extLst>
                    <a:ext uri="{9D8B030D-6E8A-4147-A177-3AD203B41FA5}">
                      <a16:colId xmlns:a16="http://schemas.microsoft.com/office/drawing/2014/main" val="2488503528"/>
                    </a:ext>
                  </a:extLst>
                </a:gridCol>
                <a:gridCol w="1198814">
                  <a:extLst>
                    <a:ext uri="{9D8B030D-6E8A-4147-A177-3AD203B41FA5}">
                      <a16:colId xmlns:a16="http://schemas.microsoft.com/office/drawing/2014/main" val="835997843"/>
                    </a:ext>
                  </a:extLst>
                </a:gridCol>
                <a:gridCol w="1018039">
                  <a:extLst>
                    <a:ext uri="{9D8B030D-6E8A-4147-A177-3AD203B41FA5}">
                      <a16:colId xmlns:a16="http://schemas.microsoft.com/office/drawing/2014/main" val="1740223227"/>
                    </a:ext>
                  </a:extLst>
                </a:gridCol>
                <a:gridCol w="1018039">
                  <a:extLst>
                    <a:ext uri="{9D8B030D-6E8A-4147-A177-3AD203B41FA5}">
                      <a16:colId xmlns:a16="http://schemas.microsoft.com/office/drawing/2014/main" val="1940831374"/>
                    </a:ext>
                  </a:extLst>
                </a:gridCol>
                <a:gridCol w="1198814">
                  <a:extLst>
                    <a:ext uri="{9D8B030D-6E8A-4147-A177-3AD203B41FA5}">
                      <a16:colId xmlns:a16="http://schemas.microsoft.com/office/drawing/2014/main" val="3869424794"/>
                    </a:ext>
                  </a:extLst>
                </a:gridCol>
                <a:gridCol w="1103669">
                  <a:extLst>
                    <a:ext uri="{9D8B030D-6E8A-4147-A177-3AD203B41FA5}">
                      <a16:colId xmlns:a16="http://schemas.microsoft.com/office/drawing/2014/main" val="1264154040"/>
                    </a:ext>
                  </a:extLst>
                </a:gridCol>
                <a:gridCol w="960952">
                  <a:extLst>
                    <a:ext uri="{9D8B030D-6E8A-4147-A177-3AD203B41FA5}">
                      <a16:colId xmlns:a16="http://schemas.microsoft.com/office/drawing/2014/main" val="4067225012"/>
                    </a:ext>
                  </a:extLst>
                </a:gridCol>
                <a:gridCol w="1030727">
                  <a:extLst>
                    <a:ext uri="{9D8B030D-6E8A-4147-A177-3AD203B41FA5}">
                      <a16:colId xmlns:a16="http://schemas.microsoft.com/office/drawing/2014/main" val="1018292430"/>
                    </a:ext>
                  </a:extLst>
                </a:gridCol>
              </a:tblGrid>
              <a:tr h="503598">
                <a:tc gridSpan="7"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Семьи, получающие поддержку в центре временного пребывания "Теплый дом",  сохранившие ребенка в семье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182"/>
                  </a:ext>
                </a:extLst>
              </a:tr>
              <a:tr h="25524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50127"/>
                  </a:ext>
                </a:extLst>
              </a:tr>
              <a:tr h="50359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Период: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июль 2017 г.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063968"/>
                  </a:ext>
                </a:extLst>
              </a:tr>
              <a:tr h="25524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Новые за период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91071"/>
                  </a:ext>
                </a:extLst>
              </a:tr>
              <a:tr h="50359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№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Семья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Кол-во детей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Дети с ОВЗ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Дата поступления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Дата выпуска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Мамы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Дети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91523"/>
                  </a:ext>
                </a:extLst>
              </a:tr>
              <a:tr h="50359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ПСС-ТД-2017-1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4385"/>
                  </a:ext>
                </a:extLst>
              </a:tr>
              <a:tr h="50359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ПСС-ТД-2017-2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3092"/>
                  </a:ext>
                </a:extLst>
              </a:tr>
              <a:tr h="50359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ПСС-ТД-2017-3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08880"/>
                  </a:ext>
                </a:extLst>
              </a:tr>
              <a:tr h="503598"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ПСС-ТД-2017-4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00755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80150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202260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603014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00376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404522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2805277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206029" algn="r" defTabSz="914441">
                        <a:defRPr sz="11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54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183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5D8DF-7904-40FB-BC86-2E43EA71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615C8-C5C8-4A26-91C4-7BF1D06EB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Обращайтесь за консультациями по почте и </a:t>
            </a:r>
            <a:r>
              <a:rPr lang="en-US" dirty="0"/>
              <a:t>Skype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6534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77452" y="4149080"/>
            <a:ext cx="8229600" cy="1678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082" tIns="40083" rIns="40082" bIns="40083" anchor="b">
            <a:noAutofit/>
          </a:bodyPr>
          <a:lstStyle>
            <a:lvl1pPr defTabSz="883817">
              <a:lnSpc>
                <a:spcPct val="90000"/>
              </a:lnSpc>
              <a:defRPr sz="58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ru-RU" altLang="ru-RU" sz="5400" dirty="0">
                <a:solidFill>
                  <a:srgbClr val="5EA4CF"/>
                </a:solidFill>
              </a:rPr>
              <a:t>Важные моменты содержательной отчетности Фонда Тимченко</a:t>
            </a:r>
            <a:endParaRPr lang="en-US" altLang="ru-RU" sz="5400" dirty="0">
              <a:solidFill>
                <a:srgbClr val="5EA4C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51520" y="1105580"/>
            <a:ext cx="8208912" cy="6353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 eaLnBrk="1" hangingPunct="1">
              <a:lnSpc>
                <a:spcPct val="150000"/>
              </a:lnSpc>
              <a:spcBef>
                <a:spcPts val="1754"/>
              </a:spcBef>
              <a:defRPr sz="1800" b="0"/>
            </a:pPr>
            <a:b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 1) Ключевыми областями развития организаций оказались навыки специалистов и уровень доказанности практик.</a:t>
            </a:r>
            <a:b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 2) Чему хочется научиться? Участники отметили разработку системы мониторинга, разборы кейсов других организаций и выбор инструментов для оценки  как наиболее актуальные темы для повышения квалификации в сфере </a:t>
            </a:r>
            <a:r>
              <a:rPr lang="ru-RU" altLang="ru-RU" sz="2200" b="0" dirty="0" err="1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МиО</a:t>
            </a:r>
            <a: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.</a:t>
            </a:r>
            <a:b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 3) Итогом анкетирования стало распределение по группам (Организации с выраженной потребностью в наращивании потенциала в </a:t>
            </a:r>
            <a:r>
              <a:rPr lang="ru-RU" altLang="ru-RU" sz="2200" b="0" dirty="0" err="1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МиО</a:t>
            </a:r>
            <a: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 / подающие надежды в </a:t>
            </a:r>
            <a:r>
              <a:rPr lang="ru-RU" altLang="ru-RU" sz="2200" b="0" dirty="0" err="1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МиО</a:t>
            </a:r>
            <a: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 / с высоким потенциалом в </a:t>
            </a:r>
            <a:r>
              <a:rPr lang="ru-RU" altLang="ru-RU" sz="2200" b="0" dirty="0" err="1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МиО</a:t>
            </a:r>
            <a:r>
              <a:rPr lang="ru-RU" altLang="ru-RU" sz="22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).</a:t>
            </a:r>
          </a:p>
          <a:p>
            <a:pPr marL="342900" indent="-342900" algn="l" defTabSz="400825" eaLnBrk="1" hangingPunct="1">
              <a:lnSpc>
                <a:spcPct val="150000"/>
              </a:lnSpc>
              <a:spcBef>
                <a:spcPts val="1754"/>
              </a:spcBef>
              <a:buFont typeface="Arial" pitchFamily="34" charset="0"/>
              <a:buChar char="•"/>
              <a:defRPr sz="1800" b="0"/>
            </a:pPr>
            <a:endParaRPr lang="ru-RU" altLang="ru-RU" sz="2200" b="0" dirty="0">
              <a:solidFill>
                <a:srgbClr val="535353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05580"/>
            <a:ext cx="423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Итоги анкетирования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6098120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73951" y="1988323"/>
            <a:ext cx="4198955" cy="349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>
              <a:spcBef>
                <a:spcPts val="1754"/>
              </a:spcBef>
              <a:defRPr sz="1800" b="0"/>
            </a:pPr>
            <a:r>
              <a:rPr lang="ru-RU" altLang="ru-RU" sz="24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Напоминаем о платформе «Социальные результаты и показатели» </a:t>
            </a:r>
            <a:r>
              <a:rPr lang="ru-RU" altLang="ru-RU" sz="24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hlinkClick r:id="rId3"/>
              </a:rPr>
              <a:t>http://socialvalue.ru</a:t>
            </a:r>
            <a:r>
              <a:rPr lang="ru-RU" altLang="ru-RU" sz="24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 </a:t>
            </a:r>
          </a:p>
          <a:p>
            <a:pPr algn="l" defTabSz="400825">
              <a:spcBef>
                <a:spcPts val="1754"/>
              </a:spcBef>
              <a:defRPr sz="1800" b="0"/>
            </a:pPr>
            <a:r>
              <a:rPr lang="ru-RU" altLang="ru-RU" sz="24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Там вы найдете много показателей по тематике «Семья и детство»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endParaRPr lang="ru-RU" sz="2400" dirty="0">
              <a:solidFill>
                <a:srgbClr val="535353"/>
              </a:solidFill>
              <a:latin typeface="Calibri" panose="020F0502020204030204" pitchFamily="34" charset="0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6" y="1240972"/>
            <a:ext cx="412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Наши ресурсы для вас</a:t>
            </a:r>
          </a:p>
        </p:txBody>
      </p:sp>
      <p:sp>
        <p:nvSpPr>
          <p:cNvPr id="9" name="Shape 59">
            <a:extLst>
              <a:ext uri="{FF2B5EF4-FFF2-40B4-BE49-F238E27FC236}">
                <a16:creationId xmlns:a16="http://schemas.microsoft.com/office/drawing/2014/main" id="{4477E064-7755-43A5-B2E1-74ED24EEBAA4}"/>
              </a:ext>
            </a:extLst>
          </p:cNvPr>
          <p:cNvSpPr/>
          <p:nvPr/>
        </p:nvSpPr>
        <p:spPr>
          <a:xfrm>
            <a:off x="4355976" y="1988323"/>
            <a:ext cx="4198955" cy="1789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>
              <a:spcBef>
                <a:spcPts val="1754"/>
              </a:spcBef>
              <a:defRPr sz="1800" b="0"/>
            </a:pPr>
            <a:r>
              <a:rPr lang="ru-RU" altLang="ru-RU" sz="2400" b="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</a:rPr>
              <a:t>Спасибо всем, кто выразил желание участвовать в программе ПИОН!</a:t>
            </a:r>
          </a:p>
          <a:p>
            <a:pPr algn="l" defTabSz="400825">
              <a:spcBef>
                <a:spcPts val="1754"/>
              </a:spcBef>
              <a:defRPr sz="1800" b="0"/>
            </a:pPr>
            <a:endParaRPr lang="ru-RU" sz="2400" dirty="0">
              <a:solidFill>
                <a:srgbClr val="535353"/>
              </a:solidFill>
              <a:latin typeface="Calibri" panose="020F0502020204030204" pitchFamily="34" charset="0"/>
              <a:ea typeface="Calibri Light"/>
              <a:cs typeface="Calibri Light"/>
              <a:sym typeface="Calibri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C71AEB-0050-43AD-A815-49CFABD39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501008"/>
            <a:ext cx="4109572" cy="1603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2984CE-8E18-4DC3-9D1B-BE06BA1E1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014" y="1119146"/>
            <a:ext cx="4028917" cy="7571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67544" y="2223628"/>
            <a:ext cx="7704855" cy="45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>
              <a:spcBef>
                <a:spcPts val="1754"/>
              </a:spcBef>
              <a:defRPr sz="1800" b="0"/>
            </a:pPr>
            <a:endParaRPr lang="ru-RU" sz="2400" dirty="0">
              <a:solidFill>
                <a:srgbClr val="535353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1240972"/>
            <a:ext cx="654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Что автоматизируется?</a:t>
            </a:r>
          </a:p>
        </p:txBody>
      </p:sp>
      <p:graphicFrame>
        <p:nvGraphicFramePr>
          <p:cNvPr id="5" name="Объект 7">
            <a:extLst>
              <a:ext uri="{FF2B5EF4-FFF2-40B4-BE49-F238E27FC236}">
                <a16:creationId xmlns:a16="http://schemas.microsoft.com/office/drawing/2014/main" id="{526DF621-03B1-4487-97E1-E658851C2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137011"/>
              </p:ext>
            </p:extLst>
          </p:nvPr>
        </p:nvGraphicFramePr>
        <p:xfrm>
          <a:off x="-684584" y="180321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D71192-7FF1-4BDA-87DF-515CACEF2E65}"/>
              </a:ext>
            </a:extLst>
          </p:cNvPr>
          <p:cNvSpPr txBox="1"/>
          <p:nvPr/>
        </p:nvSpPr>
        <p:spPr>
          <a:xfrm>
            <a:off x="1197889" y="2771153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Пояснения, интерпретация количественных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95E30-1414-4C10-84F5-F3631AD4E3C4}"/>
              </a:ext>
            </a:extLst>
          </p:cNvPr>
          <p:cNvSpPr txBox="1"/>
          <p:nvPr/>
        </p:nvSpPr>
        <p:spPr>
          <a:xfrm>
            <a:off x="6300192" y="2787167"/>
            <a:ext cx="252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Источник кейсов, примеров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(истории успеха)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4B447-56BF-4953-B927-8962A6BC1647}"/>
              </a:ext>
            </a:extLst>
          </p:cNvPr>
          <p:cNvSpPr txBox="1"/>
          <p:nvPr/>
        </p:nvSpPr>
        <p:spPr>
          <a:xfrm>
            <a:off x="2915816" y="5576092"/>
            <a:ext cx="433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Результаты и показатели разного уровня входят в описание практики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Индивидуальные показатели – уникальность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2194208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530752" y="1795704"/>
            <a:ext cx="8000549" cy="4743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>
              <a:spcBef>
                <a:spcPts val="1754"/>
              </a:spcBef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Нужно понять, как вы </a:t>
            </a:r>
            <a:r>
              <a:rPr lang="ru-RU" sz="2200" dirty="0" err="1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операционализируете</a:t>
            </a: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 их в вашем проекте: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200" i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Количество детей, повысивших свое благополучие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200" i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Количество предотвращенных отказов / отобраний</a:t>
            </a:r>
          </a:p>
          <a:p>
            <a:pPr algn="l" defTabSz="400825">
              <a:spcBef>
                <a:spcPts val="1754"/>
              </a:spcBef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Как мы понимаем, что отказ / отобрание грозили?</a:t>
            </a:r>
          </a:p>
          <a:p>
            <a:pPr algn="l" defTabSz="400825">
              <a:spcBef>
                <a:spcPts val="1754"/>
              </a:spcBef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Варианты: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Данные от </a:t>
            </a:r>
            <a:r>
              <a:rPr lang="ru-RU" sz="2200" dirty="0" err="1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ООиП</a:t>
            </a:r>
            <a:endParaRPr lang="ru-RU" sz="2200" dirty="0">
              <a:solidFill>
                <a:srgbClr val="535353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Критерии кризисной ситуации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Классификация уровней кризиса (например, модели динамики возврата ребенка из замещающей семьи)</a:t>
            </a: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6" y="1240972"/>
            <a:ext cx="8127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Некоторые показатели требуют интерпретации</a:t>
            </a:r>
          </a:p>
        </p:txBody>
      </p:sp>
    </p:spTree>
    <p:extLst>
      <p:ext uri="{BB962C8B-B14F-4D97-AF65-F5344CB8AC3E}">
        <p14:creationId xmlns:p14="http://schemas.microsoft.com/office/powerpoint/2010/main" val="17355455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9883" y="2217286"/>
            <a:ext cx="8000549" cy="372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>
              <a:spcBef>
                <a:spcPts val="1754"/>
              </a:spcBef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Причина: максимально простые формулировки, НО большое разнообразие и сложность проектов</a:t>
            </a:r>
          </a:p>
          <a:p>
            <a:pPr algn="l" defTabSz="400825">
              <a:spcBef>
                <a:spcPts val="1754"/>
              </a:spcBef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Нужно снять неоднозначность: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400" i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Количество детей, улучшивших детско-родительские отношения</a:t>
            </a:r>
          </a:p>
          <a:p>
            <a:pPr algn="l" defTabSz="400825">
              <a:spcBef>
                <a:spcPts val="1754"/>
              </a:spcBef>
              <a:defRPr sz="1800" b="0"/>
            </a:pPr>
            <a:r>
              <a:rPr lang="ru-RU" sz="24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Диапазон трактовок – от непосредственного взаимодействия родителя с ребенком до работы с образом кровной семьи и отношением к ней у детей в учреждении.</a:t>
            </a: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6" y="1240972"/>
            <a:ext cx="8055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Некоторые показатели могут пониматься неоднозначно</a:t>
            </a:r>
          </a:p>
        </p:txBody>
      </p:sp>
    </p:spTree>
    <p:extLst>
      <p:ext uri="{BB962C8B-B14F-4D97-AF65-F5344CB8AC3E}">
        <p14:creationId xmlns:p14="http://schemas.microsoft.com/office/powerpoint/2010/main" val="8121396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395536" y="1654152"/>
            <a:ext cx="8000549" cy="519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algn="l" defTabSz="400825">
              <a:spcBef>
                <a:spcPts val="1754"/>
              </a:spcBef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Рабочая версия:</a:t>
            </a:r>
          </a:p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Результат, для которого мы определяем показатель, может располагаться на континууме / иметь определенные этапы.</a:t>
            </a:r>
          </a:p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Нужно посмотреть на континуум и решить, какой этап соответствует общепринятой, «сильной» трактовке результата.</a:t>
            </a:r>
          </a:p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Если вы работаете на этом этапе / уровне, то нужно использовать соответствующий показатель Фонда Тимченко.</a:t>
            </a:r>
          </a:p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Если вы работаете на более «тонком» уровне, то речь может идти: 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Об учете влияния этой работы на благополучие ребенка 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r>
              <a:rPr lang="ru-RU" sz="2200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О конструировании индивидуального показателя</a:t>
            </a: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6" y="1240972"/>
            <a:ext cx="412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Как определиться?</a:t>
            </a:r>
          </a:p>
        </p:txBody>
      </p:sp>
    </p:spTree>
    <p:extLst>
      <p:ext uri="{BB962C8B-B14F-4D97-AF65-F5344CB8AC3E}">
        <p14:creationId xmlns:p14="http://schemas.microsoft.com/office/powerpoint/2010/main" val="1297613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67544" y="1794816"/>
            <a:ext cx="8000549" cy="523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082" tIns="40083" rIns="40082" bIns="40083">
            <a:spAutoFit/>
          </a:bodyPr>
          <a:lstStyle/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000" i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  <a:sym typeface="Calibri Light"/>
              </a:rPr>
              <a:t>Сбор необходимой информации для «Книги жизни» – красочной и познавательной рабочей тетради, с помощью которой психолог или социальный педагог помогает ребенку, оставшемуся без попечения родителей, восстановить события своей жизни. </a:t>
            </a:r>
          </a:p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000" i="1" dirty="0">
                <a:solidFill>
                  <a:srgbClr val="0070C0"/>
                </a:solidFill>
                <a:latin typeface="Calibri Light"/>
                <a:ea typeface="Calibri Light"/>
                <a:cs typeface="Calibri Light"/>
                <a:sym typeface="Calibri Light"/>
              </a:rPr>
              <a:t>Восстановление отношений воспитанника учреждения с родителями / родственниками и их поддержка через общение по телефону, в соцсетях и на личных встречах. </a:t>
            </a:r>
          </a:p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000" i="1" dirty="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rPr>
              <a:t>Возвращение ребенка в родную семью (после ее реабилитации). </a:t>
            </a:r>
          </a:p>
          <a:p>
            <a:pPr marL="457200" indent="-457200" algn="l" defTabSz="400825">
              <a:spcBef>
                <a:spcPts val="1754"/>
              </a:spcBef>
              <a:buFont typeface="+mj-lt"/>
              <a:buAutoNum type="arabicPeriod"/>
              <a:defRPr sz="1800" b="0"/>
            </a:pPr>
            <a:r>
              <a:rPr lang="ru-RU" sz="2000" i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  <a:sym typeface="Calibri Light"/>
              </a:rPr>
              <a:t>Организация своеобразного ритуала прощания, когда родитель напрямую озвучивает ребенку, что не может быть с ним, и по-своему «благословляет» его на переход в замещающую семью.</a:t>
            </a:r>
          </a:p>
          <a:p>
            <a:pPr algn="r" defTabSz="400825">
              <a:spcBef>
                <a:spcPts val="1754"/>
              </a:spcBef>
              <a:defRPr sz="1800" b="0"/>
            </a:pPr>
            <a:r>
              <a:rPr lang="ru-RU" sz="2000" i="1" dirty="0">
                <a:solidFill>
                  <a:srgbClr val="535353"/>
                </a:solidFill>
                <a:latin typeface="Calibri Light"/>
                <a:ea typeface="Calibri Light"/>
                <a:cs typeface="Calibri Light"/>
                <a:sym typeface="Calibri Light"/>
              </a:rPr>
              <a:t>БФ «Дети наши», программа «Не разлей вода»</a:t>
            </a:r>
          </a:p>
          <a:p>
            <a:pPr marL="342900" indent="-342900" algn="l" defTabSz="400825">
              <a:spcBef>
                <a:spcPts val="1754"/>
              </a:spcBef>
              <a:buFont typeface="Arial" pitchFamily="34" charset="0"/>
              <a:buChar char="•"/>
              <a:defRPr sz="1800" b="0"/>
            </a:pPr>
            <a:endParaRPr lang="ru-RU" sz="2000" i="1" dirty="0">
              <a:solidFill>
                <a:srgbClr val="535353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7" name="Shape 76"/>
          <p:cNvSpPr/>
          <p:nvPr/>
        </p:nvSpPr>
        <p:spPr>
          <a:xfrm>
            <a:off x="4066276" y="310273"/>
            <a:ext cx="50416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200" b="0"/>
            </a:lvl1pPr>
          </a:lstStyle>
          <a:p>
            <a:pPr lvl="0">
              <a:defRPr sz="18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Важные моменты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16" y="1240972"/>
            <a:ext cx="412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EA4CF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0676818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572</Words>
  <Application>Microsoft Office PowerPoint</Application>
  <PresentationFormat>Экран (4:3)</PresentationFormat>
  <Paragraphs>119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Avenir Roman</vt:lpstr>
      <vt:lpstr>Calibri</vt:lpstr>
      <vt:lpstr>Calibri Light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Timoschuk</dc:creator>
  <cp:lastModifiedBy>Татьяна Арчакова</cp:lastModifiedBy>
  <cp:revision>68</cp:revision>
  <cp:lastPrinted>2016-04-07T20:32:25Z</cp:lastPrinted>
  <dcterms:modified xsi:type="dcterms:W3CDTF">2017-10-09T21:10:52Z</dcterms:modified>
</cp:coreProperties>
</file>